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drawings/drawing3.xml" ContentType="application/vnd.openxmlformats-officedocument.drawingml.chartshapes+xml"/>
  <Override PartName="/ppt/charts/chart9.xml" ContentType="application/vnd.openxmlformats-officedocument.drawingml.chart+xml"/>
  <Override PartName="/ppt/drawings/drawing4.xml" ContentType="application/vnd.openxmlformats-officedocument.drawingml.chartshapes+xml"/>
  <Override PartName="/ppt/charts/chart10.xml" ContentType="application/vnd.openxmlformats-officedocument.drawingml.chart+xml"/>
  <Override PartName="/ppt/drawings/drawing5.xml" ContentType="application/vnd.openxmlformats-officedocument.drawingml.chartshapes+xml"/>
  <Override PartName="/ppt/charts/chart11.xml" ContentType="application/vnd.openxmlformats-officedocument.drawingml.chart+xml"/>
  <Override PartName="/ppt/drawings/drawing6.xml" ContentType="application/vnd.openxmlformats-officedocument.drawingml.chartshapes+xml"/>
  <Override PartName="/ppt/charts/chart12.xml" ContentType="application/vnd.openxmlformats-officedocument.drawingml.chart+xml"/>
  <Override PartName="/ppt/drawings/drawing7.xml" ContentType="application/vnd.openxmlformats-officedocument.drawingml.chartshapes+xml"/>
  <Override PartName="/ppt/charts/chart13.xml" ContentType="application/vnd.openxmlformats-officedocument.drawingml.chart+xml"/>
  <Override PartName="/ppt/drawings/drawing8.xml" ContentType="application/vnd.openxmlformats-officedocument.drawingml.chartshapes+xml"/>
  <Override PartName="/ppt/charts/chart14.xml" ContentType="application/vnd.openxmlformats-officedocument.drawingml.chart+xml"/>
  <Override PartName="/ppt/drawings/drawing9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4.xml" ContentType="application/vnd.ms-office.chartstyle+xml"/>
  <Override PartName="/ppt/charts/colors4.xml" ContentType="application/vnd.ms-office.chartcolor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style7.xml" ContentType="application/vnd.ms-office.chartstyle+xml"/>
  <Override PartName="/ppt/charts/colors7.xml" ContentType="application/vnd.ms-office.chartcolorstyle+xml"/>
  <Override PartName="/ppt/charts/colors9.xml" ContentType="application/vnd.ms-office.chartcolorstyle+xml"/>
  <Override PartName="/ppt/charts/style9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98" r:id="rId5"/>
    <p:sldId id="283" r:id="rId6"/>
    <p:sldId id="307" r:id="rId7"/>
    <p:sldId id="296" r:id="rId8"/>
    <p:sldId id="297" r:id="rId9"/>
    <p:sldId id="305" r:id="rId10"/>
    <p:sldId id="309" r:id="rId11"/>
    <p:sldId id="295" r:id="rId12"/>
    <p:sldId id="299" r:id="rId13"/>
    <p:sldId id="284" r:id="rId14"/>
    <p:sldId id="310" r:id="rId15"/>
    <p:sldId id="311" r:id="rId16"/>
    <p:sldId id="312" r:id="rId17"/>
    <p:sldId id="302" r:id="rId18"/>
    <p:sldId id="303" r:id="rId19"/>
    <p:sldId id="313" r:id="rId20"/>
    <p:sldId id="314" r:id="rId21"/>
    <p:sldId id="315" r:id="rId22"/>
    <p:sldId id="308" r:id="rId23"/>
    <p:sldId id="301" r:id="rId24"/>
    <p:sldId id="293" r:id="rId25"/>
    <p:sldId id="29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0B69"/>
    <a:srgbClr val="EE04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5" autoAdjust="0"/>
    <p:restoredTop sz="94574" autoAdjust="0"/>
  </p:normalViewPr>
  <p:slideViewPr>
    <p:cSldViewPr snapToGrid="0">
      <p:cViewPr>
        <p:scale>
          <a:sx n="101" d="100"/>
          <a:sy n="101" d="100"/>
        </p:scale>
        <p:origin x="-96" y="-2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11.xlsx"/></Relationships>
</file>

<file path=ppt/charts/_rels/chart1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12.xlsx"/></Relationships>
</file>

<file path=ppt/charts/_rels/chart1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14.xlsx"/><Relationship Id="rId4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4.xml"/><Relationship Id="rId2" Type="http://schemas.microsoft.com/office/2011/relationships/chartColorStyle" Target="colors4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8.xlsx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latin typeface="Candara" panose="020E0502030303020204" pitchFamily="34" charset="0"/>
              </a:rPr>
              <a:t>Ethnicity</a:t>
            </a:r>
          </a:p>
        </c:rich>
      </c:tx>
      <c:layout>
        <c:manualLayout>
          <c:xMode val="edge"/>
          <c:yMode val="edge"/>
          <c:x val="0.31029816127921223"/>
          <c:y val="6.989919250612598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222E-4711-81DE-E8609705366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222E-4711-81DE-E8609705366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222E-4711-81DE-E8609705366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222E-4711-81DE-E8609705366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222E-4711-81DE-E860970536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Sheet1!$B$11:$B$15</c:f>
              <c:strCache>
                <c:ptCount val="5"/>
                <c:pt idx="0">
                  <c:v>Hispanic</c:v>
                </c:pt>
                <c:pt idx="1">
                  <c:v>Black</c:v>
                </c:pt>
                <c:pt idx="2">
                  <c:v>Native Am.</c:v>
                </c:pt>
                <c:pt idx="3">
                  <c:v>White</c:v>
                </c:pt>
                <c:pt idx="4">
                  <c:v>Asian</c:v>
                </c:pt>
              </c:strCache>
            </c:strRef>
          </c:cat>
          <c:val>
            <c:numRef>
              <c:f>Sheet1!$C$11:$C$15</c:f>
              <c:numCache>
                <c:formatCode>0.0%</c:formatCode>
                <c:ptCount val="5"/>
                <c:pt idx="0">
                  <c:v>0.5</c:v>
                </c:pt>
                <c:pt idx="1">
                  <c:v>0.25</c:v>
                </c:pt>
                <c:pt idx="2">
                  <c:v>8.3000000000000004E-2</c:v>
                </c:pt>
                <c:pt idx="3">
                  <c:v>0.16700000000000001</c:v>
                </c:pt>
                <c:pt idx="4">
                  <c:v>0.16700000000000001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222E-4711-81DE-E8609705366D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Sheet1!$B$42:$B$46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Sheet1!$C$42:$C$46</c:f>
              <c:numCache>
                <c:formatCode>0.0%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8.3000000000000004E-2</c:v>
                </c:pt>
                <c:pt idx="3">
                  <c:v>0.33300000000000002</c:v>
                </c:pt>
                <c:pt idx="4">
                  <c:v>0.58299999999999996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0AB-4E1A-8B52-851F350E78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866496"/>
        <c:axId val="228326720"/>
      </c:barChart>
      <c:catAx>
        <c:axId val="1418664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Strongly disagree</a:t>
                </a:r>
              </a:p>
            </c:rich>
          </c:tx>
          <c:layout>
            <c:manualLayout>
              <c:xMode val="edge"/>
              <c:yMode val="edge"/>
              <c:x val="7.8704149567086809E-2"/>
              <c:y val="0.9357257065737631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326720"/>
        <c:crosses val="autoZero"/>
        <c:auto val="1"/>
        <c:lblAlgn val="ctr"/>
        <c:lblOffset val="100"/>
        <c:noMultiLvlLbl val="0"/>
      </c:catAx>
      <c:valAx>
        <c:axId val="228326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866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Sheet1!$B$42:$B$46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Sheet1!$C$42:$C$46</c:f>
              <c:numCache>
                <c:formatCode>0.0%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8.3000000000000004E-2</c:v>
                </c:pt>
                <c:pt idx="3">
                  <c:v>0.33300000000000002</c:v>
                </c:pt>
                <c:pt idx="4">
                  <c:v>0.58299999999999996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EF5-44D2-B30C-AB2D18C9E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081024"/>
        <c:axId val="141968512"/>
      </c:barChart>
      <c:catAx>
        <c:axId val="142081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Strongly disagree</a:t>
                </a:r>
              </a:p>
            </c:rich>
          </c:tx>
          <c:layout>
            <c:manualLayout>
              <c:xMode val="edge"/>
              <c:yMode val="edge"/>
              <c:x val="0.10494482912003458"/>
              <c:y val="0.9291000949223092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68512"/>
        <c:crosses val="autoZero"/>
        <c:auto val="1"/>
        <c:lblAlgn val="ctr"/>
        <c:lblOffset val="100"/>
        <c:noMultiLvlLbl val="0"/>
      </c:catAx>
      <c:valAx>
        <c:axId val="14196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8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66"/>
            </a:solidFill>
            <a:ln>
              <a:noFill/>
            </a:ln>
            <a:effectLst/>
          </c:spPr>
          <c:invertIfNegative val="0"/>
          <c:cat>
            <c:numRef>
              <c:f>Sheet1!$B$65:$B$69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Sheet1!$C$65:$C$69</c:f>
              <c:numCache>
                <c:formatCode>0.0%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0.16700000000000001</c:v>
                </c:pt>
                <c:pt idx="3">
                  <c:v>0.16700000000000001</c:v>
                </c:pt>
                <c:pt idx="4">
                  <c:v>0.66700000000000004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049-4E77-BD5B-E82997FD78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079488"/>
        <c:axId val="141970816"/>
      </c:barChart>
      <c:catAx>
        <c:axId val="142079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algn="ctr"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Strongly disagree                                                              </a:t>
                </a:r>
              </a:p>
            </c:rich>
          </c:tx>
          <c:layout>
            <c:manualLayout>
              <c:xMode val="edge"/>
              <c:yMode val="edge"/>
              <c:x val="3.2492019079284361E-2"/>
              <c:y val="0.9202133237601287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70816"/>
        <c:crosses val="autoZero"/>
        <c:auto val="1"/>
        <c:lblAlgn val="ctr"/>
        <c:lblOffset val="100"/>
        <c:noMultiLvlLbl val="0"/>
      </c:catAx>
      <c:valAx>
        <c:axId val="14197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207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0066"/>
            </a:solidFill>
            <a:ln>
              <a:noFill/>
            </a:ln>
            <a:effectLst/>
          </c:spPr>
          <c:invertIfNegative val="0"/>
          <c:cat>
            <c:numRef>
              <c:f>Sheet1!$B$85:$B$89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Sheet1!$C$85:$C$89</c:f>
              <c:numCache>
                <c:formatCode>0.0%</c:formatCode>
                <c:ptCount val="5"/>
                <c:pt idx="0">
                  <c:v>0</c:v>
                </c:pt>
                <c:pt idx="1">
                  <c:v>8.3000000000000004E-2</c:v>
                </c:pt>
                <c:pt idx="2">
                  <c:v>8.3000000000000004E-2</c:v>
                </c:pt>
                <c:pt idx="3">
                  <c:v>0.33300000000000002</c:v>
                </c:pt>
                <c:pt idx="4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D27-4199-9458-FAD0FDA5B6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3157504"/>
        <c:axId val="141972544"/>
      </c:barChart>
      <c:catAx>
        <c:axId val="163157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Strongly disagree</a:t>
                </a:r>
              </a:p>
            </c:rich>
          </c:tx>
          <c:layout>
            <c:manualLayout>
              <c:xMode val="edge"/>
              <c:yMode val="edge"/>
              <c:x val="4.0562896775213263E-2"/>
              <c:y val="0.9296929600893429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72544"/>
        <c:crosses val="autoZero"/>
        <c:auto val="1"/>
        <c:lblAlgn val="ctr"/>
        <c:lblOffset val="100"/>
        <c:noMultiLvlLbl val="0"/>
      </c:catAx>
      <c:valAx>
        <c:axId val="141972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3157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Sheet1!$B$4:$B$8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0.25</c:v>
                </c:pt>
                <c:pt idx="4">
                  <c:v>0.75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0A2-4592-BB7A-6D081CAB51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3447808"/>
        <c:axId val="141974848"/>
      </c:barChart>
      <c:catAx>
        <c:axId val="243447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Strongly</a:t>
                </a:r>
                <a:r>
                  <a:rPr lang="en-US" sz="1800" baseline="0" dirty="0"/>
                  <a:t> disagree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3.0570424773136547E-2"/>
              <c:y val="0.9322251306103698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74848"/>
        <c:crosses val="autoZero"/>
        <c:auto val="0"/>
        <c:lblAlgn val="ctr"/>
        <c:lblOffset val="100"/>
        <c:noMultiLvlLbl val="0"/>
      </c:catAx>
      <c:valAx>
        <c:axId val="141974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3447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latin typeface="Candara" panose="020E0502030303020204" pitchFamily="34" charset="0"/>
              </a:rPr>
              <a:t>Age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0FE60A"/>
            </a:solidFill>
          </c:spPr>
          <c:dPt>
            <c:idx val="0"/>
            <c:bubble3D val="0"/>
            <c:spPr>
              <a:solidFill>
                <a:srgbClr val="CE225B"/>
              </a:solidFill>
              <a:ln w="19050">
                <a:solidFill>
                  <a:srgbClr val="CE225B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FE4-4302-9E76-1D53A5DE17D4}"/>
              </c:ext>
            </c:extLst>
          </c:dPt>
          <c:dPt>
            <c:idx val="1"/>
            <c:bubble3D val="0"/>
            <c:spPr>
              <a:solidFill>
                <a:srgbClr val="0FE60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FE4-4302-9E76-1D53A5DE17D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Sheet1!$B$6:$B$7</c:f>
              <c:strCache>
                <c:ptCount val="2"/>
                <c:pt idx="0">
                  <c:v>17 yrs</c:v>
                </c:pt>
                <c:pt idx="1">
                  <c:v>16 yrs</c:v>
                </c:pt>
              </c:strCache>
            </c:strRef>
          </c:cat>
          <c:val>
            <c:numRef>
              <c:f>Sheet1!$C$6:$C$7</c:f>
              <c:numCache>
                <c:formatCode>0%</c:formatCode>
                <c:ptCount val="2"/>
                <c:pt idx="0">
                  <c:v>0.17</c:v>
                </c:pt>
                <c:pt idx="1">
                  <c:v>0.83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FE4-4302-9E76-1D53A5DE17D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="1">
                <a:latin typeface="Candara" panose="020E0502030303020204" pitchFamily="34" charset="0"/>
              </a:rPr>
              <a:t>Gender</a:t>
            </a:r>
          </a:p>
        </c:rich>
      </c:tx>
      <c:layout>
        <c:manualLayout>
          <c:xMode val="edge"/>
          <c:yMode val="edge"/>
          <c:x val="0.36454371027759519"/>
          <c:y val="0.1021148403327710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6449534146000838"/>
          <c:y val="0.23941820449412504"/>
          <c:w val="0.67718947973351407"/>
          <c:h val="0.62164687205180247"/>
        </c:manualLayout>
      </c:layout>
      <c:pieChart>
        <c:varyColors val="1"/>
        <c:ser>
          <c:idx val="0"/>
          <c:order val="0"/>
          <c:spPr>
            <a:solidFill>
              <a:srgbClr val="0FE60A"/>
            </a:solidFill>
          </c:spPr>
          <c:dPt>
            <c:idx val="0"/>
            <c:bubble3D val="0"/>
            <c:spPr>
              <a:solidFill>
                <a:srgbClr val="CE225B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BA9-44AF-9F4F-A3C3F6D6B4AA}"/>
              </c:ext>
            </c:extLst>
          </c:dPt>
          <c:dPt>
            <c:idx val="1"/>
            <c:bubble3D val="0"/>
            <c:spPr>
              <a:solidFill>
                <a:srgbClr val="0FE60A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BA9-44AF-9F4F-A3C3F6D6B4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Candara" panose="020E0502030303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Sheet1!$B$18:$B$19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Sheet1!$C$18:$C$19</c:f>
              <c:numCache>
                <c:formatCode>0%</c:formatCode>
                <c:ptCount val="2"/>
                <c:pt idx="0">
                  <c:v>0.57999999999999996</c:v>
                </c:pt>
                <c:pt idx="1">
                  <c:v>0.42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BA9-44AF-9F4F-A3C3F6D6B4AA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"I</a:t>
            </a:r>
            <a:r>
              <a:rPr lang="en-US" sz="2400" baseline="0" dirty="0"/>
              <a:t> know what Data Science is"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Sheet1!$B$4:$B$8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0.33</c:v>
                </c:pt>
                <c:pt idx="4">
                  <c:v>0.67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6F2-4593-8B0A-2BE9F1895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907008"/>
        <c:axId val="130985344"/>
      </c:barChart>
      <c:catAx>
        <c:axId val="140907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Strongly disagree</a:t>
                </a:r>
              </a:p>
            </c:rich>
          </c:tx>
          <c:layout>
            <c:manualLayout>
              <c:xMode val="edge"/>
              <c:yMode val="edge"/>
              <c:x val="2.8394698720585643E-2"/>
              <c:y val="0.8834711391209023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5344"/>
        <c:crosses val="autoZero"/>
        <c:auto val="0"/>
        <c:lblAlgn val="ctr"/>
        <c:lblOffset val="100"/>
        <c:noMultiLvlLbl val="0"/>
      </c:catAx>
      <c:valAx>
        <c:axId val="130985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"I</a:t>
            </a:r>
            <a:r>
              <a:rPr lang="en-US" sz="2400" baseline="0" dirty="0"/>
              <a:t> know what Data Science is"</a:t>
            </a:r>
            <a:endParaRPr lang="en-US" sz="24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Sheet1!$A$26:$A$30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Sheet1!$B$26:$B$30</c:f>
              <c:numCache>
                <c:formatCode>0%</c:formatCode>
                <c:ptCount val="5"/>
                <c:pt idx="0">
                  <c:v>3.7999999999999999E-2</c:v>
                </c:pt>
                <c:pt idx="1">
                  <c:v>0.115</c:v>
                </c:pt>
                <c:pt idx="2">
                  <c:v>0.192</c:v>
                </c:pt>
                <c:pt idx="3">
                  <c:v>0.46200000000000002</c:v>
                </c:pt>
                <c:pt idx="4">
                  <c:v>0.192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FDD-4F9F-8FA4-7E7FB710D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23616"/>
        <c:axId val="130987648"/>
      </c:barChart>
      <c:catAx>
        <c:axId val="141423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 dirty="0"/>
                  <a:t>Strongly disagree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2.7353983918128655E-2"/>
              <c:y val="0.8807690206077637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7648"/>
        <c:crosses val="autoZero"/>
        <c:auto val="1"/>
        <c:lblAlgn val="ctr"/>
        <c:lblOffset val="100"/>
        <c:noMultiLvlLbl val="0"/>
      </c:catAx>
      <c:valAx>
        <c:axId val="130987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2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“I am interested in</a:t>
            </a:r>
            <a:r>
              <a:rPr lang="en-US" sz="2400" baseline="0" dirty="0"/>
              <a:t> a career in </a:t>
            </a:r>
          </a:p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/>
              <a:t>Data Science</a:t>
            </a:r>
            <a:endParaRPr lang="en-US" sz="2400" dirty="0"/>
          </a:p>
        </c:rich>
      </c:tx>
      <c:layout>
        <c:manualLayout>
          <c:xMode val="edge"/>
          <c:yMode val="edge"/>
          <c:x val="0.11407383040935673"/>
          <c:y val="1.22823568779022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Sheet1!$A$26:$A$30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Sheet1!$B$26:$B$30</c:f>
              <c:numCache>
                <c:formatCode>0%</c:formatCode>
                <c:ptCount val="5"/>
                <c:pt idx="0">
                  <c:v>3.7999999999999999E-2</c:v>
                </c:pt>
                <c:pt idx="1">
                  <c:v>0.115</c:v>
                </c:pt>
                <c:pt idx="2">
                  <c:v>0.192</c:v>
                </c:pt>
                <c:pt idx="3">
                  <c:v>0.46200000000000002</c:v>
                </c:pt>
                <c:pt idx="4">
                  <c:v>0.192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A65-4B54-BC6A-BF21459F01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13376"/>
        <c:axId val="130987072"/>
      </c:barChart>
      <c:catAx>
        <c:axId val="1414133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/>
                  <a:t>Strongly disagree</a:t>
                </a:r>
                <a:endParaRPr lang="en-US" sz="1800" dirty="0"/>
              </a:p>
            </c:rich>
          </c:tx>
          <c:layout>
            <c:manualLayout>
              <c:xMode val="edge"/>
              <c:yMode val="edge"/>
              <c:x val="2.7353983918128655E-2"/>
              <c:y val="0.88076902060776374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987072"/>
        <c:crosses val="autoZero"/>
        <c:auto val="1"/>
        <c:lblAlgn val="ctr"/>
        <c:lblOffset val="100"/>
        <c:noMultiLvlLbl val="0"/>
      </c:catAx>
      <c:valAx>
        <c:axId val="13098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13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“I</a:t>
            </a:r>
            <a:r>
              <a:rPr lang="en-US" sz="2400" baseline="0" dirty="0"/>
              <a:t> am interested in a career in </a:t>
            </a:r>
          </a:p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/>
              <a:t>Data Science</a:t>
            </a:r>
            <a:endParaRPr lang="en-US" sz="2400" dirty="0"/>
          </a:p>
        </c:rich>
      </c:tx>
      <c:layout>
        <c:manualLayout>
          <c:xMode val="edge"/>
          <c:yMode val="edge"/>
          <c:x val="0.19127018276935576"/>
          <c:y val="2.7717461617943417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Sheet1!$A$4:$A$8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Sheet1!$B$4:$B$8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8.3000000000000004E-2</c:v>
                </c:pt>
                <c:pt idx="3">
                  <c:v>0.41699999999999998</c:v>
                </c:pt>
                <c:pt idx="4">
                  <c:v>0.5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BBD-45ED-BE7C-4A781C7AB6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359616"/>
        <c:axId val="228323264"/>
      </c:barChart>
      <c:catAx>
        <c:axId val="1413596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Strongly disagree                                                                                               </a:t>
                </a:r>
              </a:p>
            </c:rich>
          </c:tx>
          <c:layout>
            <c:manualLayout>
              <c:xMode val="edge"/>
              <c:yMode val="edge"/>
              <c:x val="3.191669464791301E-2"/>
              <c:y val="0.8784447548625133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323264"/>
        <c:crosses val="autoZero"/>
        <c:auto val="0"/>
        <c:lblAlgn val="ctr"/>
        <c:lblOffset val="100"/>
        <c:noMultiLvlLbl val="0"/>
      </c:catAx>
      <c:valAx>
        <c:axId val="228323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59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Sheet1!$B$4:$B$8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Sheet1!$C$4:$C$8</c:f>
              <c:numCache>
                <c:formatCode>0.0%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0.16700000000000001</c:v>
                </c:pt>
                <c:pt idx="4">
                  <c:v>0.83299999999999996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7E8-426B-A4F7-D818191AEF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97856"/>
        <c:axId val="228298112"/>
      </c:barChart>
      <c:catAx>
        <c:axId val="141497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Strongly disagree</a:t>
                </a:r>
              </a:p>
            </c:rich>
          </c:tx>
          <c:layout>
            <c:manualLayout>
              <c:xMode val="edge"/>
              <c:yMode val="edge"/>
              <c:x val="9.7967275164091094E-2"/>
              <c:y val="0.91439237068074952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298112"/>
        <c:crosses val="autoZero"/>
        <c:auto val="1"/>
        <c:lblAlgn val="ctr"/>
        <c:lblOffset val="100"/>
        <c:noMultiLvlLbl val="0"/>
      </c:catAx>
      <c:valAx>
        <c:axId val="228298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Sheet1!$B$23:$B$27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Sheet1!$C$23:$C$27</c:f>
              <c:numCache>
                <c:formatCode>0.0%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0.16700000000000001</c:v>
                </c:pt>
                <c:pt idx="3">
                  <c:v>0.5</c:v>
                </c:pt>
                <c:pt idx="4">
                  <c:v>0.33300000000000002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C0C-470C-9538-47A5B28E88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608448"/>
        <c:axId val="228322112"/>
      </c:barChart>
      <c:catAx>
        <c:axId val="141608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Strongly</a:t>
                </a:r>
                <a:r>
                  <a:rPr lang="en-US" sz="1400" baseline="0" dirty="0"/>
                  <a:t> disagree</a:t>
                </a:r>
                <a:endParaRPr lang="en-US" sz="1400" dirty="0"/>
              </a:p>
            </c:rich>
          </c:tx>
          <c:layout>
            <c:manualLayout>
              <c:xMode val="edge"/>
              <c:yMode val="edge"/>
              <c:x val="8.5906161783735127E-2"/>
              <c:y val="0.9296304508606045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8322112"/>
        <c:crosses val="autoZero"/>
        <c:auto val="1"/>
        <c:lblAlgn val="ctr"/>
        <c:lblOffset val="100"/>
        <c:noMultiLvlLbl val="0"/>
      </c:catAx>
      <c:valAx>
        <c:axId val="228322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08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0.73422</cdr:x>
      <cdr:y>0.88894</cdr:y>
    </cdr:from>
    <cdr:to>
      <cdr:x>1</cdr:x>
      <cdr:y>0.96386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7995ACA-455F-4EE6-AE2C-19818B594F1F}"/>
            </a:ext>
          </a:extLst>
        </cdr:cNvPr>
        <cdr:cNvSpPr txBox="1"/>
      </cdr:nvSpPr>
      <cdr:spPr>
        <a:xfrm xmlns:a="http://schemas.openxmlformats.org/drawingml/2006/main">
          <a:off x="4017676" y="3676650"/>
          <a:ext cx="1454324" cy="3098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600" dirty="0"/>
            <a:t>Strongly agree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0.7148</cdr:x>
      <cdr:y>0.88433</cdr:y>
    </cdr:from>
    <cdr:to>
      <cdr:x>1</cdr:x>
      <cdr:y>0.95925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C7995ACA-455F-4EE6-AE2C-19818B594F1F}"/>
            </a:ext>
          </a:extLst>
        </cdr:cNvPr>
        <cdr:cNvSpPr txBox="1"/>
      </cdr:nvSpPr>
      <cdr:spPr>
        <a:xfrm xmlns:a="http://schemas.openxmlformats.org/drawingml/2006/main">
          <a:off x="3911398" y="3657598"/>
          <a:ext cx="1560600" cy="30987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Strongly</a:t>
          </a:r>
          <a:r>
            <a:rPr lang="en-US" sz="1600" dirty="0"/>
            <a:t> agree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0.72364</cdr:x>
      <cdr:y>0.91314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7EF66B0F-12F4-467D-8D18-E6CA42994611}"/>
            </a:ext>
          </a:extLst>
        </cdr:cNvPr>
        <cdr:cNvSpPr txBox="1"/>
      </cdr:nvSpPr>
      <cdr:spPr>
        <a:xfrm xmlns:a="http://schemas.openxmlformats.org/drawingml/2006/main">
          <a:off x="3959836" y="3805238"/>
          <a:ext cx="1512277" cy="3619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0.75521</cdr:x>
      <cdr:y>0.93247</cdr:y>
    </cdr:from>
    <cdr:to>
      <cdr:x>1</cdr:x>
      <cdr:y>0.9919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E36D3FD0-1B26-476E-A31E-E264434890E8}"/>
            </a:ext>
          </a:extLst>
        </cdr:cNvPr>
        <cdr:cNvSpPr txBox="1"/>
      </cdr:nvSpPr>
      <cdr:spPr>
        <a:xfrm xmlns:a="http://schemas.openxmlformats.org/drawingml/2006/main">
          <a:off x="4204476" y="3885762"/>
          <a:ext cx="1362808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0.76138</cdr:x>
      <cdr:y>0.91736</cdr:y>
    </cdr:from>
    <cdr:to>
      <cdr:x>1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23DCD5B1-8422-4934-BA78-6903347FDC2E}"/>
            </a:ext>
          </a:extLst>
        </cdr:cNvPr>
        <cdr:cNvSpPr txBox="1"/>
      </cdr:nvSpPr>
      <cdr:spPr>
        <a:xfrm xmlns:a="http://schemas.openxmlformats.org/drawingml/2006/main">
          <a:off x="4166333" y="3822823"/>
          <a:ext cx="1305780" cy="34436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0.75595</cdr:x>
      <cdr:y>0.92985</cdr:y>
    </cdr:from>
    <cdr:to>
      <cdr:x>0.99783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1964DEB8-BBBE-4618-B0F3-460C8ED0F332}"/>
            </a:ext>
          </a:extLst>
        </cdr:cNvPr>
        <cdr:cNvSpPr txBox="1"/>
      </cdr:nvSpPr>
      <cdr:spPr>
        <a:xfrm xmlns:a="http://schemas.openxmlformats.org/drawingml/2006/main">
          <a:off x="4136583" y="3845868"/>
          <a:ext cx="1323531" cy="29014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0.7662</cdr:x>
      <cdr:y>0.91684</cdr:y>
    </cdr:from>
    <cdr:to>
      <cdr:x>1</cdr:x>
      <cdr:y>0.99216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4684CC34-1DE4-47DD-922D-7B1B71C92D08}"/>
            </a:ext>
          </a:extLst>
        </cdr:cNvPr>
        <cdr:cNvSpPr txBox="1"/>
      </cdr:nvSpPr>
      <cdr:spPr>
        <a:xfrm xmlns:a="http://schemas.openxmlformats.org/drawingml/2006/main">
          <a:off x="4192709" y="3820643"/>
          <a:ext cx="1279404" cy="3138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0.74558</cdr:x>
      <cdr:y>0.93253</cdr:y>
    </cdr:from>
    <cdr:to>
      <cdr:x>1</cdr:x>
      <cdr:y>0.9919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3CFFDD36-3A8B-4BA8-9718-0965E2274FE9}"/>
            </a:ext>
          </a:extLst>
        </cdr:cNvPr>
        <cdr:cNvSpPr txBox="1"/>
      </cdr:nvSpPr>
      <cdr:spPr>
        <a:xfrm xmlns:a="http://schemas.openxmlformats.org/drawingml/2006/main">
          <a:off x="4070928" y="3889467"/>
          <a:ext cx="1389185" cy="2476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Strongly agree</a:t>
          </a: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0.83777</cdr:x>
      <cdr:y>0.9189</cdr:y>
    </cdr:from>
    <cdr:to>
      <cdr:x>0.98172</cdr:x>
      <cdr:y>1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="" xmlns:a16="http://schemas.microsoft.com/office/drawing/2014/main" id="{B6B8E7B9-2966-47C7-A0AD-FE52AC28730F}"/>
            </a:ext>
          </a:extLst>
        </cdr:cNvPr>
        <cdr:cNvSpPr txBox="1"/>
      </cdr:nvSpPr>
      <cdr:spPr>
        <a:xfrm xmlns:a="http://schemas.openxmlformats.org/drawingml/2006/main">
          <a:off x="9490608" y="4300415"/>
          <a:ext cx="1630685" cy="3795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800" dirty="0"/>
            <a:t>Strongly agree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2018/08/16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2018/08/16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=""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=""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=""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140000"/>
              <a:defRPr/>
            </a:lvl1pPr>
            <a:lvl2pPr marL="457200" indent="-182880">
              <a:buSzPct val="80000"/>
              <a:buFont typeface="Wingdings" panose="05000000000000000000" pitchFamily="2" charset="2"/>
              <a:buChar char="Ø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/>
          <a:lstStyle/>
          <a:p>
            <a:fld id="{BB00B407-F47B-4A33-A45B-DD1AA6C65772}" type="datetimeFigureOut">
              <a:rPr lang="en-US" smtClean="0"/>
              <a:t>8/16/2018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5C096-8625-4C3E-B071-C1C0680F072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6" r="760"/>
          <a:stretch/>
        </p:blipFill>
        <p:spPr bwMode="auto">
          <a:xfrm>
            <a:off x="-28448" y="0"/>
            <a:ext cx="1220012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069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</a:t>
            </a:r>
            <a:br>
              <a:rPr lang="en-ZA" dirty="0"/>
            </a:br>
            <a:r>
              <a:rPr lang="en-ZA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ZA" dirty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ZA" dirty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3096" y="3746689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=""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=""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dirty="0"/>
              <a:t>Thank You</a:t>
            </a:r>
            <a:endParaRPr lang="en-ZA" dirty="0"/>
          </a:p>
        </p:txBody>
      </p: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0" name="Text Placeholder 6">
            <a:extLst>
              <a:ext uri="{FF2B5EF4-FFF2-40B4-BE49-F238E27FC236}">
                <a16:creationId xmlns=""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1" name="Text Placeholder 7">
            <a:extLst>
              <a:ext uri="{FF2B5EF4-FFF2-40B4-BE49-F238E27FC236}">
                <a16:creationId xmlns=""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2" name="Text Placeholder 8">
            <a:extLst>
              <a:ext uri="{FF2B5EF4-FFF2-40B4-BE49-F238E27FC236}">
                <a16:creationId xmlns=""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  <p:sldLayoutId id="2147483667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dssacademy.wordpress.com/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Hands coming together in circle">
            <a:extLst>
              <a:ext uri="{FF2B5EF4-FFF2-40B4-BE49-F238E27FC236}">
                <a16:creationId xmlns=""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5515" y="2811053"/>
            <a:ext cx="10266486" cy="1261295"/>
          </a:xfrm>
        </p:spPr>
        <p:txBody>
          <a:bodyPr/>
          <a:lstStyle/>
          <a:p>
            <a:pPr algn="l"/>
            <a:r>
              <a:rPr lang="en-ZA" sz="5000" dirty="0"/>
              <a:t>DePaul Data Science Summer Academy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515" y="4072348"/>
            <a:ext cx="7855075" cy="569612"/>
          </a:xfrm>
        </p:spPr>
        <p:txBody>
          <a:bodyPr/>
          <a:lstStyle/>
          <a:p>
            <a:pPr algn="l"/>
            <a:r>
              <a:rPr lang="en-ZA" sz="2100" dirty="0"/>
              <a:t>Educating Chicago Public High School Students about Data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F22991-3576-4A31-A3C3-D85A21F5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833" y="3732499"/>
            <a:ext cx="1818921" cy="181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1006275"/>
          </a:xfrm>
          <a:solidFill>
            <a:srgbClr val="E70B69"/>
          </a:solidFill>
        </p:spPr>
        <p:txBody>
          <a:bodyPr/>
          <a:lstStyle/>
          <a:p>
            <a:r>
              <a:rPr lang="en-ZA" sz="3600" dirty="0">
                <a:solidFill>
                  <a:schemeClr val="bg1"/>
                </a:solidFill>
              </a:rPr>
              <a:t>  TOOLS &amp; DATASETS</a:t>
            </a:r>
          </a:p>
        </p:txBody>
      </p:sp>
      <p:sp>
        <p:nvSpPr>
          <p:cNvPr id="12" name="Rectangle 11" descr="Accent block left">
            <a:extLst>
              <a:ext uri="{FF2B5EF4-FFF2-40B4-BE49-F238E27FC236}">
                <a16:creationId xmlns="" xmlns:a16="http://schemas.microsoft.com/office/drawing/2014/main" id="{7F65E93D-09FF-42EE-B9DD-75063896668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ZA" sz="2800" dirty="0"/>
              <a:t>TOOLS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ZA" sz="2400" dirty="0"/>
              <a:t>MATLAB</a:t>
            </a:r>
          </a:p>
          <a:p>
            <a:r>
              <a:rPr lang="en-ZA" sz="2400" dirty="0"/>
              <a:t>SPSS</a:t>
            </a:r>
          </a:p>
          <a:p>
            <a:r>
              <a:rPr lang="en-ZA" sz="2400" dirty="0"/>
              <a:t>PYTHON</a:t>
            </a:r>
          </a:p>
          <a:p>
            <a:r>
              <a:rPr lang="en-ZA" sz="2400" dirty="0"/>
              <a:t>TABLEAU</a:t>
            </a:r>
          </a:p>
          <a:p>
            <a:r>
              <a:rPr lang="en-ZA" sz="2400" dirty="0"/>
              <a:t>SLACK</a:t>
            </a:r>
          </a:p>
        </p:txBody>
      </p:sp>
      <p:cxnSp>
        <p:nvCxnSpPr>
          <p:cNvPr id="11" name="Straight Connector 10" descr="Slide divider">
            <a:extLst>
              <a:ext uri="{FF2B5EF4-FFF2-40B4-BE49-F238E27FC236}">
                <a16:creationId xmlns="" xmlns:a16="http://schemas.microsoft.com/office/drawing/2014/main" id="{5A563457-1EC8-4978-BCCB-AFD88C9ED0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 descr="Accent bar right&#10;">
            <a:extLst>
              <a:ext uri="{FF2B5EF4-FFF2-40B4-BE49-F238E27FC236}">
                <a16:creationId xmlns="" xmlns:a16="http://schemas.microsoft.com/office/drawing/2014/main" id="{A7CD04AE-9A8B-4DED-855D-F51B510D0B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ZA" sz="2800" dirty="0"/>
              <a:t>DATASETS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673035" cy="2196041"/>
          </a:xfrm>
        </p:spPr>
        <p:txBody>
          <a:bodyPr/>
          <a:lstStyle/>
          <a:p>
            <a:r>
              <a:rPr lang="en-ZA" sz="2400" dirty="0" smtClean="0"/>
              <a:t>SPOTIFY (Used for overall group projects)</a:t>
            </a:r>
            <a:endParaRPr lang="en-ZA" sz="2400" dirty="0"/>
          </a:p>
          <a:p>
            <a:r>
              <a:rPr lang="en-ZA" sz="2400" dirty="0"/>
              <a:t>DIVY (Chicago bike sharing</a:t>
            </a:r>
            <a:r>
              <a:rPr lang="en-ZA" sz="2400" dirty="0" smtClean="0"/>
              <a:t>) dataset</a:t>
            </a:r>
            <a:endParaRPr lang="en-ZA" sz="2400" dirty="0"/>
          </a:p>
          <a:p>
            <a:r>
              <a:rPr lang="en-US" sz="2400" dirty="0"/>
              <a:t>Human Activity Recognition dataset</a:t>
            </a:r>
          </a:p>
          <a:p>
            <a:r>
              <a:rPr lang="en-US" sz="2400" dirty="0"/>
              <a:t>ATT face recognition dataset (for images)</a:t>
            </a:r>
          </a:p>
          <a:p>
            <a:endParaRPr lang="en-ZA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6" y="705378"/>
            <a:ext cx="11328000" cy="432000"/>
          </a:xfrm>
        </p:spPr>
        <p:txBody>
          <a:bodyPr/>
          <a:lstStyle/>
          <a:p>
            <a:r>
              <a:rPr lang="en-US" sz="3600" dirty="0" smtClean="0"/>
              <a:t>Tuesday: </a:t>
            </a:r>
            <a:r>
              <a:rPr lang="en-US" sz="3600" dirty="0"/>
              <a:t>Data Exploration and </a:t>
            </a:r>
            <a:r>
              <a:rPr lang="en-US" sz="3600" dirty="0" smtClean="0"/>
              <a:t>Visualization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83" y="1609627"/>
            <a:ext cx="6604000" cy="48768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 smtClean="0"/>
              <a:t>Focus on techniques to learn about the characteristics of data, identify general patterns and to visualize trends and patterns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Tools: SPSS and Tableau 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Lab activity: Analyze Chicago Divvy bikes usage during the past year</a:t>
            </a:r>
          </a:p>
          <a:p>
            <a:pPr>
              <a:spcBef>
                <a:spcPts val="1800"/>
              </a:spcBef>
            </a:pPr>
            <a:r>
              <a:rPr lang="en-US" sz="2800" dirty="0" smtClean="0"/>
              <a:t>Group project activity: Characterize the Spotify data set</a:t>
            </a:r>
            <a:endParaRPr lang="en-US" sz="2800" dirty="0"/>
          </a:p>
          <a:p>
            <a:pPr>
              <a:spcBef>
                <a:spcPts val="1800"/>
              </a:spcBef>
            </a:pPr>
            <a:endParaRPr lang="en-US" sz="28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6" r="760"/>
          <a:stretch/>
        </p:blipFill>
        <p:spPr bwMode="auto">
          <a:xfrm>
            <a:off x="-28448" y="0"/>
            <a:ext cx="1220012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2" descr="Image result for data visualization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838" y="1676400"/>
            <a:ext cx="46228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AutoShape 5" descr="Image result for clustering"/>
          <p:cNvSpPr>
            <a:spLocks noChangeAspect="1" noChangeArrowheads="1"/>
          </p:cNvSpPr>
          <p:nvPr/>
        </p:nvSpPr>
        <p:spPr bwMode="auto">
          <a:xfrm>
            <a:off x="410633" y="7938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3"/>
          <a:stretch/>
        </p:blipFill>
        <p:spPr bwMode="auto">
          <a:xfrm>
            <a:off x="7112838" y="4191000"/>
            <a:ext cx="4274973" cy="191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39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6" y="573402"/>
            <a:ext cx="11328000" cy="432000"/>
          </a:xfrm>
        </p:spPr>
        <p:txBody>
          <a:bodyPr/>
          <a:lstStyle/>
          <a:p>
            <a:r>
              <a:rPr lang="en-US" sz="3600" dirty="0" smtClean="0"/>
              <a:t>Wednesday</a:t>
            </a:r>
            <a:r>
              <a:rPr lang="en-US" sz="3600" dirty="0"/>
              <a:t>: Classification and Image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97" y="1417732"/>
            <a:ext cx="6581542" cy="4679250"/>
          </a:xfrm>
        </p:spPr>
        <p:txBody>
          <a:bodyPr/>
          <a:lstStyle/>
          <a:p>
            <a:r>
              <a:rPr lang="en-US" sz="2800" dirty="0" smtClean="0"/>
              <a:t>Focus on discovering patterns in image and video data with applications to human activity recognition</a:t>
            </a:r>
          </a:p>
          <a:p>
            <a:r>
              <a:rPr lang="en-US" sz="2800" dirty="0" smtClean="0"/>
              <a:t>Tools: SPSS and </a:t>
            </a:r>
            <a:r>
              <a:rPr lang="en-US" sz="2800" dirty="0" err="1" smtClean="0"/>
              <a:t>Matlab</a:t>
            </a:r>
            <a:endParaRPr lang="en-US" sz="2800" dirty="0" smtClean="0"/>
          </a:p>
          <a:p>
            <a:r>
              <a:rPr lang="en-US" sz="2800" dirty="0" smtClean="0"/>
              <a:t>Lab Activity: extracting </a:t>
            </a:r>
            <a:r>
              <a:rPr lang="en-US" sz="2800" dirty="0"/>
              <a:t>pixel data for face recognition used in </a:t>
            </a:r>
            <a:r>
              <a:rPr lang="en-US" sz="2800" dirty="0" smtClean="0"/>
              <a:t>image classification</a:t>
            </a:r>
          </a:p>
          <a:p>
            <a:r>
              <a:rPr lang="en-US" sz="2800" dirty="0" smtClean="0"/>
              <a:t>Group project activity: build classifier to Spotify songs into existing categories based on song features</a:t>
            </a:r>
            <a:endParaRPr lang="en-US" sz="2800" dirty="0"/>
          </a:p>
          <a:p>
            <a:endParaRPr lang="en-US" sz="28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6" r="760"/>
          <a:stretch/>
        </p:blipFill>
        <p:spPr bwMode="auto">
          <a:xfrm>
            <a:off x="-28448" y="0"/>
            <a:ext cx="1220012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0"/>
          <a:stretch/>
        </p:blipFill>
        <p:spPr bwMode="auto">
          <a:xfrm>
            <a:off x="7147608" y="1808374"/>
            <a:ext cx="4764329" cy="348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06397" y="4953000"/>
            <a:ext cx="10769603" cy="1691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4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560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16" y="611110"/>
            <a:ext cx="11328000" cy="432000"/>
          </a:xfrm>
        </p:spPr>
        <p:txBody>
          <a:bodyPr/>
          <a:lstStyle/>
          <a:p>
            <a:r>
              <a:rPr lang="en-US" sz="3600" dirty="0"/>
              <a:t>Thursday: Distance-based Methods and </a:t>
            </a:r>
            <a:r>
              <a:rPr lang="en-US" sz="3600" dirty="0" smtClean="0"/>
              <a:t>Clustering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30608"/>
            <a:ext cx="7010400" cy="4876800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200" dirty="0" smtClean="0"/>
              <a:t>Focus on applications in recommender systems &amp; music playlist generation</a:t>
            </a:r>
          </a:p>
          <a:p>
            <a:pPr>
              <a:spcBef>
                <a:spcPts val="1800"/>
              </a:spcBef>
            </a:pPr>
            <a:r>
              <a:rPr lang="en-US" sz="3200" dirty="0" err="1" smtClean="0"/>
              <a:t>Jupyter</a:t>
            </a:r>
            <a:r>
              <a:rPr lang="en-US" sz="3200" dirty="0" smtClean="0"/>
              <a:t> Notebooks, Python, pandas, </a:t>
            </a:r>
            <a:r>
              <a:rPr lang="en-US" sz="3200" dirty="0" err="1" smtClean="0"/>
              <a:t>scikit</a:t>
            </a:r>
            <a:r>
              <a:rPr lang="en-US" sz="3200" dirty="0" smtClean="0"/>
              <a:t>-learn</a:t>
            </a:r>
          </a:p>
          <a:p>
            <a:pPr>
              <a:spcBef>
                <a:spcPts val="1800"/>
              </a:spcBef>
            </a:pPr>
            <a:r>
              <a:rPr lang="en-US" sz="3200" dirty="0" smtClean="0"/>
              <a:t>Lab activity using KNN for song recommendation; </a:t>
            </a:r>
            <a:r>
              <a:rPr lang="en-US" sz="3200" dirty="0" err="1" smtClean="0"/>
              <a:t>Kmeans</a:t>
            </a:r>
            <a:r>
              <a:rPr lang="en-US" sz="3200" dirty="0" smtClean="0"/>
              <a:t> clustering</a:t>
            </a:r>
          </a:p>
          <a:p>
            <a:pPr>
              <a:spcBef>
                <a:spcPts val="1800"/>
              </a:spcBef>
            </a:pPr>
            <a:r>
              <a:rPr lang="en-US" sz="3200" dirty="0" smtClean="0"/>
              <a:t>Group project activity: performing cluster analysis and visualization on Spotify song data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16" r="760"/>
          <a:stretch/>
        </p:blipFill>
        <p:spPr bwMode="auto">
          <a:xfrm>
            <a:off x="-28448" y="0"/>
            <a:ext cx="1220012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82" y="1296972"/>
            <a:ext cx="3264083" cy="202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4" t="-18111" r="-3574" b="18111"/>
          <a:stretch/>
        </p:blipFill>
        <p:spPr bwMode="auto">
          <a:xfrm>
            <a:off x="7430416" y="2904059"/>
            <a:ext cx="2899664" cy="350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36" b="28148"/>
          <a:stretch/>
        </p:blipFill>
        <p:spPr bwMode="auto">
          <a:xfrm>
            <a:off x="7948790" y="4316367"/>
            <a:ext cx="3979259" cy="191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916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6A6A94-E9EF-456D-9530-8646A55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680312"/>
          </a:xfrm>
          <a:solidFill>
            <a:srgbClr val="E70B69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smtClean="0">
                <a:solidFill>
                  <a:schemeClr val="bg1"/>
                </a:solidFill>
              </a:rPr>
              <a:t>STUDENT SURVEY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548B81-CEB1-4655-85EB-0A807747A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BEFORE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2B493F9-FD76-42BA-B15E-899A9D79E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dirty="0"/>
              <a:t>AFTER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1119645-3949-4723-8F4E-0FDC34F5ECF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="" xmlns:a16="http://schemas.microsoft.com/office/drawing/2014/main" id="{AA0FD1A0-4D4F-4F56-B7F8-031BE6B3C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8839226"/>
              </p:ext>
            </p:extLst>
          </p:nvPr>
        </p:nvGraphicFramePr>
        <p:xfrm>
          <a:off x="6287886" y="1958464"/>
          <a:ext cx="5472113" cy="413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="" xmlns:a16="http://schemas.microsoft.com/office/drawing/2014/main" id="{9581523F-FFB1-44EA-9821-3BFA48B68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0450308"/>
              </p:ext>
            </p:extLst>
          </p:nvPr>
        </p:nvGraphicFramePr>
        <p:xfrm>
          <a:off x="420975" y="1995152"/>
          <a:ext cx="5472000" cy="413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B548477-CE33-4276-934B-57146E7126FE}"/>
              </a:ext>
            </a:extLst>
          </p:cNvPr>
          <p:cNvSpPr txBox="1"/>
          <p:nvPr/>
        </p:nvSpPr>
        <p:spPr>
          <a:xfrm>
            <a:off x="10572751" y="5629275"/>
            <a:ext cx="1485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Strongly agree</a:t>
            </a:r>
          </a:p>
        </p:txBody>
      </p:sp>
    </p:spTree>
    <p:extLst>
      <p:ext uri="{BB962C8B-B14F-4D97-AF65-F5344CB8AC3E}">
        <p14:creationId xmlns:p14="http://schemas.microsoft.com/office/powerpoint/2010/main" val="35025836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CF7234E0-4FE4-4DE0-994C-28B8AEB754A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9A585607-E1B8-4677-A6F8-80716F1F7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739575"/>
          </a:xfrm>
          <a:solidFill>
            <a:srgbClr val="E70B69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STUDENT SURVEY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="" xmlns:a16="http://schemas.microsoft.com/office/drawing/2014/main" id="{24300461-6042-4820-A3FD-5FC76A757AC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635516"/>
              </p:ext>
            </p:extLst>
          </p:nvPr>
        </p:nvGraphicFramePr>
        <p:xfrm>
          <a:off x="432000" y="1995152"/>
          <a:ext cx="5472000" cy="413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="" xmlns:a16="http://schemas.microsoft.com/office/drawing/2014/main" id="{AA0FD1A0-4D4F-4F56-B7F8-031BE6B3C2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9926605"/>
              </p:ext>
            </p:extLst>
          </p:nvPr>
        </p:nvGraphicFramePr>
        <p:xfrm>
          <a:off x="5903999" y="1995151"/>
          <a:ext cx="6030825" cy="421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65C2E00-5F9C-4647-916C-DA698FAA72E0}"/>
              </a:ext>
            </a:extLst>
          </p:cNvPr>
          <p:cNvSpPr txBox="1"/>
          <p:nvPr/>
        </p:nvSpPr>
        <p:spPr>
          <a:xfrm>
            <a:off x="10531274" y="5691863"/>
            <a:ext cx="1724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Strongly agree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9E5C6A92-1706-4B79-9A82-D5FAB12942CD}"/>
              </a:ext>
            </a:extLst>
          </p:cNvPr>
          <p:cNvSpPr txBox="1"/>
          <p:nvPr/>
        </p:nvSpPr>
        <p:spPr>
          <a:xfrm>
            <a:off x="619125" y="1331288"/>
            <a:ext cx="1962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BEFORE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0EA9A37-0C4E-488D-B1D6-A153518801F8}"/>
              </a:ext>
            </a:extLst>
          </p:cNvPr>
          <p:cNvSpPr txBox="1"/>
          <p:nvPr/>
        </p:nvSpPr>
        <p:spPr>
          <a:xfrm>
            <a:off x="6534150" y="1410375"/>
            <a:ext cx="152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89531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ACF54F-FABE-4ECD-A4D7-05399BA1D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68000"/>
            <a:ext cx="5472000" cy="507834"/>
          </a:xfrm>
        </p:spPr>
        <p:txBody>
          <a:bodyPr/>
          <a:lstStyle/>
          <a:p>
            <a:r>
              <a:rPr lang="en-US" dirty="0"/>
              <a:t>I understand what it means to be a data scientist…what type of work they do.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3497D51C-1F4E-4913-90B5-1A32EC5A17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367301"/>
            <a:ext cx="5472000" cy="653058"/>
          </a:xfrm>
        </p:spPr>
        <p:txBody>
          <a:bodyPr/>
          <a:lstStyle/>
          <a:p>
            <a:r>
              <a:rPr lang="en-US" dirty="0"/>
              <a:t>I plan to keep exploring data science in my free time.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C2C78C5-288B-4858-8BC5-F8BA0EF0DE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C472E81-4789-4675-93C4-F12CFEFB707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="" xmlns:a16="http://schemas.microsoft.com/office/drawing/2014/main" id="{94CBFC0C-1BF9-4A34-B136-26F2DAF501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3023462"/>
              </p:ext>
            </p:extLst>
          </p:nvPr>
        </p:nvGraphicFramePr>
        <p:xfrm>
          <a:off x="431800" y="2024063"/>
          <a:ext cx="5472113" cy="416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0B377B8E-4B79-459F-83C1-02ED59E33E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240725"/>
              </p:ext>
            </p:extLst>
          </p:nvPr>
        </p:nvGraphicFramePr>
        <p:xfrm>
          <a:off x="6192716" y="2024064"/>
          <a:ext cx="5567284" cy="41671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itle 1">
            <a:extLst>
              <a:ext uri="{FF2B5EF4-FFF2-40B4-BE49-F238E27FC236}">
                <a16:creationId xmlns="" xmlns:a16="http://schemas.microsoft.com/office/drawing/2014/main" id="{8860E122-C464-4DB0-AC26-2221A64C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  <a:solidFill>
            <a:srgbClr val="E70B69"/>
          </a:solidFill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  </a:t>
            </a:r>
            <a:r>
              <a:rPr lang="en-ZA" dirty="0" smtClean="0">
                <a:solidFill>
                  <a:schemeClr val="bg1"/>
                </a:solidFill>
              </a:rPr>
              <a:t>POST-PROGRAM SURVEY </a:t>
            </a:r>
            <a:r>
              <a:rPr lang="en-ZA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419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2A964B7-FB58-4B7A-9450-C6E49579E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314450"/>
            <a:ext cx="5472000" cy="561384"/>
          </a:xfrm>
        </p:spPr>
        <p:txBody>
          <a:bodyPr/>
          <a:lstStyle/>
          <a:p>
            <a:r>
              <a:rPr lang="en-US" dirty="0"/>
              <a:t>I understand when a classification model should be used (i.e. decision tree).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F89350F-B66F-45F8-BF37-49FC8D7CA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313751"/>
            <a:ext cx="5472000" cy="561384"/>
          </a:xfrm>
        </p:spPr>
        <p:txBody>
          <a:bodyPr/>
          <a:lstStyle/>
          <a:p>
            <a:r>
              <a:rPr lang="en-US" dirty="0"/>
              <a:t>I understand when a distance-based model should be used (i.e. KNN).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35014B3-088E-4B21-B3F5-CA08D62FF5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4229B75-9097-454D-94EC-36B5CA81F2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="" xmlns:a16="http://schemas.microsoft.com/office/drawing/2014/main" id="{092F3768-4DD0-4E14-A095-261DA66E4BF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7050517"/>
              </p:ext>
            </p:extLst>
          </p:nvPr>
        </p:nvGraphicFramePr>
        <p:xfrm>
          <a:off x="431800" y="2024063"/>
          <a:ext cx="5472113" cy="416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="" xmlns:a16="http://schemas.microsoft.com/office/drawing/2014/main" id="{092F3768-4DD0-4E14-A095-261DA66E4B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846523"/>
              </p:ext>
            </p:extLst>
          </p:nvPr>
        </p:nvGraphicFramePr>
        <p:xfrm>
          <a:off x="6299886" y="2055235"/>
          <a:ext cx="5471999" cy="413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itle 1">
            <a:extLst>
              <a:ext uri="{FF2B5EF4-FFF2-40B4-BE49-F238E27FC236}">
                <a16:creationId xmlns="" xmlns:a16="http://schemas.microsoft.com/office/drawing/2014/main" id="{A8216F39-DA49-46CB-94CF-836AEE9E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  <a:solidFill>
            <a:srgbClr val="E70B69"/>
          </a:solidFill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  POST-PROGRAM 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375334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FC93FB7-E06B-4C1C-BDF6-BA94CA621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13" y="1266261"/>
            <a:ext cx="5472000" cy="360000"/>
          </a:xfrm>
        </p:spPr>
        <p:txBody>
          <a:bodyPr/>
          <a:lstStyle/>
          <a:p>
            <a:r>
              <a:rPr lang="en-US" dirty="0"/>
              <a:t>I know how to create a data visualization to create a story.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2B131DE-3A36-406F-932C-D84253D27E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9886" y="1267486"/>
            <a:ext cx="5472000" cy="358775"/>
          </a:xfrm>
        </p:spPr>
        <p:txBody>
          <a:bodyPr/>
          <a:lstStyle/>
          <a:p>
            <a:r>
              <a:rPr lang="en-US" dirty="0"/>
              <a:t>I understand what clustering is used for.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E9431BCB-C8CD-4E1E-9EAA-B7F3042793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F079473-71CA-40E3-A296-BFCA1A30CE0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18</a:t>
            </a:fld>
            <a:endParaRPr lang="en-ZA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="" xmlns:a16="http://schemas.microsoft.com/office/drawing/2014/main" id="{DB2A4F86-0E76-4FB2-913E-90EF9E106B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62653264"/>
              </p:ext>
            </p:extLst>
          </p:nvPr>
        </p:nvGraphicFramePr>
        <p:xfrm>
          <a:off x="431800" y="2024063"/>
          <a:ext cx="5472113" cy="4167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="" xmlns:a16="http://schemas.microsoft.com/office/drawing/2014/main" id="{FAE8C02E-B23D-4DBB-A6BC-8DAED0383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209742"/>
              </p:ext>
            </p:extLst>
          </p:nvPr>
        </p:nvGraphicFramePr>
        <p:xfrm>
          <a:off x="6299886" y="2020359"/>
          <a:ext cx="5460113" cy="4170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itle 1">
            <a:extLst>
              <a:ext uri="{FF2B5EF4-FFF2-40B4-BE49-F238E27FC236}">
                <a16:creationId xmlns="" xmlns:a16="http://schemas.microsoft.com/office/drawing/2014/main" id="{6A4E69C5-5964-4DD1-ABB7-E0B327D78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31800"/>
            <a:ext cx="11339513" cy="431800"/>
          </a:xfrm>
          <a:solidFill>
            <a:srgbClr val="E70B69"/>
          </a:solidFill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  POST-PROGRAM  SURVEY RESULTS</a:t>
            </a:r>
          </a:p>
        </p:txBody>
      </p:sp>
    </p:spTree>
    <p:extLst>
      <p:ext uri="{BB962C8B-B14F-4D97-AF65-F5344CB8AC3E}">
        <p14:creationId xmlns:p14="http://schemas.microsoft.com/office/powerpoint/2010/main" val="112681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72317B-8EFF-4340-A3E9-0C000FD4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830730"/>
          </a:xfrm>
          <a:solidFill>
            <a:srgbClr val="E70B69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SURVEY </a:t>
            </a:r>
            <a:r>
              <a:rPr lang="en-US" dirty="0">
                <a:solidFill>
                  <a:schemeClr val="bg1"/>
                </a:solidFill>
              </a:rPr>
              <a:t>RESULTS – “I liked this camp” </a:t>
            </a:r>
            <a:r>
              <a:rPr lang="en-US" u="sng" dirty="0">
                <a:solidFill>
                  <a:schemeClr val="bg1"/>
                </a:solidFill>
              </a:rPr>
              <a:t>and</a:t>
            </a:r>
            <a:r>
              <a:rPr lang="en-US" dirty="0">
                <a:solidFill>
                  <a:schemeClr val="bg1"/>
                </a:solidFill>
              </a:rPr>
              <a:t> “I learned a lot at this camp”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9559BF-D417-4E36-83ED-FD401D5E13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28BF38-4F7C-4858-9DFF-9B61F5F02B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="" xmlns:a16="http://schemas.microsoft.com/office/drawing/2014/main" id="{AA0FD1A0-4D4F-4F56-B7F8-031BE6B3C2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796253"/>
              </p:ext>
            </p:extLst>
          </p:nvPr>
        </p:nvGraphicFramePr>
        <p:xfrm>
          <a:off x="2187017" y="1483019"/>
          <a:ext cx="7145519" cy="467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64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sz="6000" dirty="0"/>
              <a:t>OBJECTIVES</a:t>
            </a:r>
            <a:r>
              <a:rPr lang="en-ZA" sz="2800" dirty="0"/>
              <a:t>:</a:t>
            </a:r>
          </a:p>
          <a:p>
            <a:r>
              <a:rPr lang="en-ZA" sz="2400" dirty="0"/>
              <a:t>Get high school </a:t>
            </a:r>
            <a:r>
              <a:rPr lang="en-ZA" sz="2400" dirty="0" smtClean="0"/>
              <a:t>students (particularly from </a:t>
            </a:r>
            <a:r>
              <a:rPr lang="en-ZA" sz="2400" dirty="0" smtClean="0"/>
              <a:t>under-served </a:t>
            </a:r>
            <a:r>
              <a:rPr lang="en-ZA" sz="2400" dirty="0" smtClean="0"/>
              <a:t>communities) </a:t>
            </a:r>
            <a:r>
              <a:rPr lang="en-ZA" sz="2400" dirty="0"/>
              <a:t>excited about pursuing data science in college and careers.</a:t>
            </a:r>
          </a:p>
          <a:p>
            <a:r>
              <a:rPr lang="en-ZA" sz="2400" dirty="0"/>
              <a:t>Teach basic </a:t>
            </a:r>
            <a:r>
              <a:rPr lang="en-ZA" sz="2400" dirty="0" smtClean="0"/>
              <a:t>data science concepts, tools </a:t>
            </a:r>
            <a:r>
              <a:rPr lang="en-ZA" sz="2400" dirty="0"/>
              <a:t>&amp; techniques with hands on applications </a:t>
            </a:r>
            <a:r>
              <a:rPr lang="en-ZA" sz="2400" dirty="0" smtClean="0"/>
              <a:t>for </a:t>
            </a:r>
            <a:r>
              <a:rPr lang="en-ZA" sz="2400" dirty="0"/>
              <a:t>problems students can relate to.</a:t>
            </a:r>
          </a:p>
          <a:p>
            <a:r>
              <a:rPr lang="en-ZA" sz="2400" dirty="0"/>
              <a:t>Introduce students to the wide variety of </a:t>
            </a:r>
            <a:r>
              <a:rPr lang="en-ZA" sz="2400" dirty="0" smtClean="0"/>
              <a:t>domain applications and career </a:t>
            </a:r>
            <a:r>
              <a:rPr lang="en-ZA" sz="2400" dirty="0"/>
              <a:t>possibilities in data science through guest speakers. </a:t>
            </a:r>
          </a:p>
        </p:txBody>
      </p:sp>
      <p:sp>
        <p:nvSpPr>
          <p:cNvPr id="20" name="Rectangle 19" descr="Accent block">
            <a:extLst>
              <a:ext uri="{FF2B5EF4-FFF2-40B4-BE49-F238E27FC236}">
                <a16:creationId xmlns=""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0" y="3688075"/>
            <a:ext cx="4648200" cy="982912"/>
          </a:xfrm>
        </p:spPr>
        <p:txBody>
          <a:bodyPr/>
          <a:lstStyle/>
          <a:p>
            <a:r>
              <a:rPr lang="en-ZA" dirty="0"/>
              <a:t>About Us</a:t>
            </a:r>
            <a:br>
              <a:rPr lang="en-ZA" dirty="0"/>
            </a:br>
            <a:endParaRPr lang="en-ZA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43800" y="4670987"/>
            <a:ext cx="4648200" cy="1162800"/>
          </a:xfrm>
        </p:spPr>
        <p:txBody>
          <a:bodyPr/>
          <a:lstStyle/>
          <a:p>
            <a:r>
              <a:rPr lang="en-ZA" dirty="0"/>
              <a:t>DePaul </a:t>
            </a:r>
            <a:r>
              <a:rPr lang="en-ZA" dirty="0" err="1"/>
              <a:t>Center</a:t>
            </a:r>
            <a:r>
              <a:rPr lang="en-ZA" dirty="0"/>
              <a:t> for Data Mining </a:t>
            </a:r>
          </a:p>
          <a:p>
            <a:r>
              <a:rPr lang="en-ZA" dirty="0"/>
              <a:t>&amp; Predictive Analytics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="" xmlns:a16="http://schemas.microsoft.com/office/drawing/2014/main" id="{B5084E98-DAEE-4212-9D73-5290CE65FE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117" r="141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92650A6-985E-4ED7-B982-BC56AB5524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20</a:t>
            </a:fld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6418EAC5-84A0-4513-BDC1-13A4DD5A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23118"/>
            <a:ext cx="11328000" cy="966890"/>
          </a:xfrm>
          <a:solidFill>
            <a:srgbClr val="E70B69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  STUDENT COMMENTS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0EAAD920-F20A-48A5-AD1F-B927D5406427}"/>
              </a:ext>
            </a:extLst>
          </p:cNvPr>
          <p:cNvSpPr/>
          <p:nvPr/>
        </p:nvSpPr>
        <p:spPr>
          <a:xfrm>
            <a:off x="7543800" y="2019300"/>
            <a:ext cx="3238500" cy="2524216"/>
          </a:xfrm>
          <a:custGeom>
            <a:avLst/>
            <a:gdLst>
              <a:gd name="connsiteX0" fmla="*/ 523875 w 3238500"/>
              <a:gd name="connsiteY0" fmla="*/ 0 h 2524216"/>
              <a:gd name="connsiteX1" fmla="*/ 0 w 3238500"/>
              <a:gd name="connsiteY1" fmla="*/ 152400 h 2524216"/>
              <a:gd name="connsiteX2" fmla="*/ 123825 w 3238500"/>
              <a:gd name="connsiteY2" fmla="*/ 200025 h 2524216"/>
              <a:gd name="connsiteX3" fmla="*/ 190500 w 3238500"/>
              <a:gd name="connsiteY3" fmla="*/ 228600 h 2524216"/>
              <a:gd name="connsiteX4" fmla="*/ 428625 w 3238500"/>
              <a:gd name="connsiteY4" fmla="*/ 409575 h 2524216"/>
              <a:gd name="connsiteX5" fmla="*/ 533400 w 3238500"/>
              <a:gd name="connsiteY5" fmla="*/ 485775 h 2524216"/>
              <a:gd name="connsiteX6" fmla="*/ 847725 w 3238500"/>
              <a:gd name="connsiteY6" fmla="*/ 828675 h 2524216"/>
              <a:gd name="connsiteX7" fmla="*/ 952500 w 3238500"/>
              <a:gd name="connsiteY7" fmla="*/ 952500 h 2524216"/>
              <a:gd name="connsiteX8" fmla="*/ 1066800 w 3238500"/>
              <a:gd name="connsiteY8" fmla="*/ 1057275 h 2524216"/>
              <a:gd name="connsiteX9" fmla="*/ 1266825 w 3238500"/>
              <a:gd name="connsiteY9" fmla="*/ 1343025 h 2524216"/>
              <a:gd name="connsiteX10" fmla="*/ 1514475 w 3238500"/>
              <a:gd name="connsiteY10" fmla="*/ 1647825 h 2524216"/>
              <a:gd name="connsiteX11" fmla="*/ 1695450 w 3238500"/>
              <a:gd name="connsiteY11" fmla="*/ 1895475 h 2524216"/>
              <a:gd name="connsiteX12" fmla="*/ 1771650 w 3238500"/>
              <a:gd name="connsiteY12" fmla="*/ 2009775 h 2524216"/>
              <a:gd name="connsiteX13" fmla="*/ 1847850 w 3238500"/>
              <a:gd name="connsiteY13" fmla="*/ 2105025 h 2524216"/>
              <a:gd name="connsiteX14" fmla="*/ 1885950 w 3238500"/>
              <a:gd name="connsiteY14" fmla="*/ 2152650 h 2524216"/>
              <a:gd name="connsiteX15" fmla="*/ 1905000 w 3238500"/>
              <a:gd name="connsiteY15" fmla="*/ 2200275 h 2524216"/>
              <a:gd name="connsiteX16" fmla="*/ 1924050 w 3238500"/>
              <a:gd name="connsiteY16" fmla="*/ 2238375 h 2524216"/>
              <a:gd name="connsiteX17" fmla="*/ 1943100 w 3238500"/>
              <a:gd name="connsiteY17" fmla="*/ 2305050 h 2524216"/>
              <a:gd name="connsiteX18" fmla="*/ 1952625 w 3238500"/>
              <a:gd name="connsiteY18" fmla="*/ 2333625 h 2524216"/>
              <a:gd name="connsiteX19" fmla="*/ 1962150 w 3238500"/>
              <a:gd name="connsiteY19" fmla="*/ 2371725 h 2524216"/>
              <a:gd name="connsiteX20" fmla="*/ 1981200 w 3238500"/>
              <a:gd name="connsiteY20" fmla="*/ 2438400 h 2524216"/>
              <a:gd name="connsiteX21" fmla="*/ 1952625 w 3238500"/>
              <a:gd name="connsiteY21" fmla="*/ 2524125 h 2524216"/>
              <a:gd name="connsiteX22" fmla="*/ 1000125 w 3238500"/>
              <a:gd name="connsiteY22" fmla="*/ 2371725 h 2524216"/>
              <a:gd name="connsiteX23" fmla="*/ 1028700 w 3238500"/>
              <a:gd name="connsiteY23" fmla="*/ 2019300 h 2524216"/>
              <a:gd name="connsiteX24" fmla="*/ 1038225 w 3238500"/>
              <a:gd name="connsiteY24" fmla="*/ 1952625 h 2524216"/>
              <a:gd name="connsiteX25" fmla="*/ 1057275 w 3238500"/>
              <a:gd name="connsiteY25" fmla="*/ 1895475 h 2524216"/>
              <a:gd name="connsiteX26" fmla="*/ 1066800 w 3238500"/>
              <a:gd name="connsiteY26" fmla="*/ 1828800 h 2524216"/>
              <a:gd name="connsiteX27" fmla="*/ 1076325 w 3238500"/>
              <a:gd name="connsiteY27" fmla="*/ 1771650 h 2524216"/>
              <a:gd name="connsiteX28" fmla="*/ 1295400 w 3238500"/>
              <a:gd name="connsiteY28" fmla="*/ 809625 h 2524216"/>
              <a:gd name="connsiteX29" fmla="*/ 3238500 w 3238500"/>
              <a:gd name="connsiteY29" fmla="*/ 428625 h 252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38500" h="2524216">
                <a:moveTo>
                  <a:pt x="523875" y="0"/>
                </a:moveTo>
                <a:lnTo>
                  <a:pt x="0" y="152400"/>
                </a:lnTo>
                <a:lnTo>
                  <a:pt x="123825" y="200025"/>
                </a:lnTo>
                <a:cubicBezTo>
                  <a:pt x="146276" y="209005"/>
                  <a:pt x="169425" y="216745"/>
                  <a:pt x="190500" y="228600"/>
                </a:cubicBezTo>
                <a:cubicBezTo>
                  <a:pt x="278007" y="277823"/>
                  <a:pt x="349973" y="348401"/>
                  <a:pt x="428625" y="409575"/>
                </a:cubicBezTo>
                <a:cubicBezTo>
                  <a:pt x="462713" y="436088"/>
                  <a:pt x="505754" y="452600"/>
                  <a:pt x="533400" y="485775"/>
                </a:cubicBezTo>
                <a:cubicBezTo>
                  <a:pt x="743899" y="738374"/>
                  <a:pt x="492863" y="442502"/>
                  <a:pt x="847725" y="828675"/>
                </a:cubicBezTo>
                <a:cubicBezTo>
                  <a:pt x="884309" y="868487"/>
                  <a:pt x="915090" y="913463"/>
                  <a:pt x="952500" y="952500"/>
                </a:cubicBezTo>
                <a:cubicBezTo>
                  <a:pt x="988261" y="989816"/>
                  <a:pt x="1034393" y="1017012"/>
                  <a:pt x="1066800" y="1057275"/>
                </a:cubicBezTo>
                <a:cubicBezTo>
                  <a:pt x="1139701" y="1147849"/>
                  <a:pt x="1193508" y="1252788"/>
                  <a:pt x="1266825" y="1343025"/>
                </a:cubicBezTo>
                <a:cubicBezTo>
                  <a:pt x="1349375" y="1444625"/>
                  <a:pt x="1441860" y="1538902"/>
                  <a:pt x="1514475" y="1647825"/>
                </a:cubicBezTo>
                <a:cubicBezTo>
                  <a:pt x="1772277" y="2034527"/>
                  <a:pt x="1465062" y="1583773"/>
                  <a:pt x="1695450" y="1895475"/>
                </a:cubicBezTo>
                <a:cubicBezTo>
                  <a:pt x="1722667" y="1932299"/>
                  <a:pt x="1744717" y="1972743"/>
                  <a:pt x="1771650" y="2009775"/>
                </a:cubicBezTo>
                <a:cubicBezTo>
                  <a:pt x="1795565" y="2042658"/>
                  <a:pt x="1822450" y="2073275"/>
                  <a:pt x="1847850" y="2105025"/>
                </a:cubicBezTo>
                <a:cubicBezTo>
                  <a:pt x="1860550" y="2120900"/>
                  <a:pt x="1878400" y="2133774"/>
                  <a:pt x="1885950" y="2152650"/>
                </a:cubicBezTo>
                <a:cubicBezTo>
                  <a:pt x="1892300" y="2168525"/>
                  <a:pt x="1898056" y="2184651"/>
                  <a:pt x="1905000" y="2200275"/>
                </a:cubicBezTo>
                <a:cubicBezTo>
                  <a:pt x="1910767" y="2213250"/>
                  <a:pt x="1919198" y="2225031"/>
                  <a:pt x="1924050" y="2238375"/>
                </a:cubicBezTo>
                <a:cubicBezTo>
                  <a:pt x="1931949" y="2260098"/>
                  <a:pt x="1936458" y="2282910"/>
                  <a:pt x="1943100" y="2305050"/>
                </a:cubicBezTo>
                <a:cubicBezTo>
                  <a:pt x="1945985" y="2314667"/>
                  <a:pt x="1949867" y="2323971"/>
                  <a:pt x="1952625" y="2333625"/>
                </a:cubicBezTo>
                <a:cubicBezTo>
                  <a:pt x="1956221" y="2346212"/>
                  <a:pt x="1958706" y="2359095"/>
                  <a:pt x="1962150" y="2371725"/>
                </a:cubicBezTo>
                <a:cubicBezTo>
                  <a:pt x="1968232" y="2394025"/>
                  <a:pt x="1974850" y="2416175"/>
                  <a:pt x="1981200" y="2438400"/>
                </a:cubicBezTo>
                <a:cubicBezTo>
                  <a:pt x="1970974" y="2530436"/>
                  <a:pt x="2000426" y="2524125"/>
                  <a:pt x="1952625" y="2524125"/>
                </a:cubicBezTo>
                <a:lnTo>
                  <a:pt x="1000125" y="2371725"/>
                </a:lnTo>
                <a:cubicBezTo>
                  <a:pt x="1015535" y="2148282"/>
                  <a:pt x="1009225" y="2165359"/>
                  <a:pt x="1028700" y="2019300"/>
                </a:cubicBezTo>
                <a:cubicBezTo>
                  <a:pt x="1031667" y="1997046"/>
                  <a:pt x="1033177" y="1974501"/>
                  <a:pt x="1038225" y="1952625"/>
                </a:cubicBezTo>
                <a:cubicBezTo>
                  <a:pt x="1042740" y="1933059"/>
                  <a:pt x="1050925" y="1914525"/>
                  <a:pt x="1057275" y="1895475"/>
                </a:cubicBezTo>
                <a:cubicBezTo>
                  <a:pt x="1060450" y="1873250"/>
                  <a:pt x="1063386" y="1850990"/>
                  <a:pt x="1066800" y="1828800"/>
                </a:cubicBezTo>
                <a:cubicBezTo>
                  <a:pt x="1069737" y="1809712"/>
                  <a:pt x="1076325" y="1771650"/>
                  <a:pt x="1076325" y="1771650"/>
                </a:cubicBezTo>
                <a:lnTo>
                  <a:pt x="1295400" y="809625"/>
                </a:lnTo>
                <a:lnTo>
                  <a:pt x="3238500" y="428625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Oval 6">
            <a:extLst>
              <a:ext uri="{FF2B5EF4-FFF2-40B4-BE49-F238E27FC236}">
                <a16:creationId xmlns="" xmlns:a16="http://schemas.microsoft.com/office/drawing/2014/main" id="{84A72C84-9E1F-4583-9DA6-1BBFBA7685A1}"/>
              </a:ext>
            </a:extLst>
          </p:cNvPr>
          <p:cNvSpPr/>
          <p:nvPr/>
        </p:nvSpPr>
        <p:spPr>
          <a:xfrm>
            <a:off x="8059904" y="3905245"/>
            <a:ext cx="3657600" cy="1886238"/>
          </a:xfrm>
          <a:prstGeom prst="wedgeEllipseCallout">
            <a:avLst/>
          </a:prstGeom>
          <a:solidFill>
            <a:srgbClr val="E70B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Thank you for not dumbing it down!</a:t>
            </a:r>
          </a:p>
        </p:txBody>
      </p:sp>
      <p:sp>
        <p:nvSpPr>
          <p:cNvPr id="8" name="Thought Bubble: Cloud 7">
            <a:extLst>
              <a:ext uri="{FF2B5EF4-FFF2-40B4-BE49-F238E27FC236}">
                <a16:creationId xmlns="" xmlns:a16="http://schemas.microsoft.com/office/drawing/2014/main" id="{39CE9506-CD78-4433-A634-4B35A3C5CEBC}"/>
              </a:ext>
            </a:extLst>
          </p:cNvPr>
          <p:cNvSpPr/>
          <p:nvPr/>
        </p:nvSpPr>
        <p:spPr>
          <a:xfrm>
            <a:off x="8503005" y="1066517"/>
            <a:ext cx="3019425" cy="1828800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Great program! Wish it was 2 weeks!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="" xmlns:a16="http://schemas.microsoft.com/office/drawing/2014/main" id="{9B2EEFFD-A10D-4C6E-81F9-B7F45A015914}"/>
              </a:ext>
            </a:extLst>
          </p:cNvPr>
          <p:cNvSpPr/>
          <p:nvPr/>
        </p:nvSpPr>
        <p:spPr>
          <a:xfrm>
            <a:off x="4305300" y="4463090"/>
            <a:ext cx="3238500" cy="1657350"/>
          </a:xfrm>
          <a:prstGeom prst="wedgeRoundRectCallo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It was fascinating to see how graphs could tell a story about data.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="" xmlns:a16="http://schemas.microsoft.com/office/drawing/2014/main" id="{D4EAD45C-5B70-470E-AF87-1B2A4AAEB7D3}"/>
              </a:ext>
            </a:extLst>
          </p:cNvPr>
          <p:cNvSpPr/>
          <p:nvPr/>
        </p:nvSpPr>
        <p:spPr>
          <a:xfrm>
            <a:off x="5391183" y="2093215"/>
            <a:ext cx="2925863" cy="1604267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 loved learning new applications and ways to analyze and visualize data.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="" xmlns:a16="http://schemas.microsoft.com/office/drawing/2014/main" id="{BFC68DF6-E6BD-45AC-9FB7-7F1F8106351B}"/>
              </a:ext>
            </a:extLst>
          </p:cNvPr>
          <p:cNvSpPr/>
          <p:nvPr/>
        </p:nvSpPr>
        <p:spPr>
          <a:xfrm>
            <a:off x="65888" y="1327607"/>
            <a:ext cx="4901766" cy="4018115"/>
          </a:xfrm>
          <a:prstGeom prst="cloudCallou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All of the speakers [were my favorite], because they provided a perspective of someone who works in the field and taught us a lot of what they actually did.</a:t>
            </a:r>
          </a:p>
        </p:txBody>
      </p:sp>
    </p:spTree>
    <p:extLst>
      <p:ext uri="{BB962C8B-B14F-4D97-AF65-F5344CB8AC3E}">
        <p14:creationId xmlns:p14="http://schemas.microsoft.com/office/powerpoint/2010/main" val="36409555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in a room&#10;&#10;Description generated with very high confidence">
            <a:extLst>
              <a:ext uri="{FF2B5EF4-FFF2-40B4-BE49-F238E27FC236}">
                <a16:creationId xmlns="" xmlns:a16="http://schemas.microsoft.com/office/drawing/2014/main" id="{E19B7D17-E74D-4DD3-948B-BF71BF5DE9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48" b="114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2655"/>
            <a:ext cx="4903599" cy="1958400"/>
          </a:xfrm>
        </p:spPr>
        <p:txBody>
          <a:bodyPr/>
          <a:lstStyle/>
          <a:p>
            <a:r>
              <a:rPr lang="en-ZA" dirty="0"/>
              <a:t>PLANS FOR FUTURE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337089"/>
            <a:ext cx="4902200" cy="1904215"/>
          </a:xfrm>
        </p:spPr>
        <p:txBody>
          <a:bodyPr/>
          <a:lstStyle/>
          <a:p>
            <a:r>
              <a:rPr lang="en-ZA" sz="2000" b="1" dirty="0"/>
              <a:t>Success of program </a:t>
            </a:r>
            <a:r>
              <a:rPr lang="en-ZA" sz="2000" b="1" dirty="0" smtClean="0"/>
              <a:t>and the strong demand demonstrates </a:t>
            </a:r>
            <a:r>
              <a:rPr lang="en-ZA" sz="2000" b="1" dirty="0"/>
              <a:t>need for additional programs in the future</a:t>
            </a:r>
            <a:r>
              <a:rPr lang="en-ZA" sz="2000" b="1" dirty="0" smtClean="0"/>
              <a:t>. Especially to provide opportunities for students in economically disadvantaged communities.</a:t>
            </a:r>
            <a:endParaRPr lang="en-ZA" sz="2000" b="1" dirty="0"/>
          </a:p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group of people sitting at a table in a room&#10;&#10;Description generated with very high confidence">
            <a:extLst>
              <a:ext uri="{FF2B5EF4-FFF2-40B4-BE49-F238E27FC236}">
                <a16:creationId xmlns="" xmlns:a16="http://schemas.microsoft.com/office/drawing/2014/main" id="{E6933B16-6F16-47C3-8111-BCE77A0536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3391" r="9091"/>
          <a:stretch/>
        </p:blipFill>
        <p:spPr>
          <a:xfrm>
            <a:off x="31978" y="-210128"/>
            <a:ext cx="12191980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E862BE82-D00D-42C1-BF16-93AA37870C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F6D92C2D-1D3D-4974-918C-06579FB354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78" y="127154"/>
            <a:ext cx="4062643" cy="73805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u="sng" dirty="0">
                <a:solidFill>
                  <a:schemeClr val="tx1"/>
                </a:solidFill>
              </a:rPr>
              <a:t>FUTURE </a:t>
            </a:r>
            <a:r>
              <a:rPr lang="en-US" sz="3600" u="sng" dirty="0" smtClean="0">
                <a:solidFill>
                  <a:schemeClr val="tx1"/>
                </a:solidFill>
              </a:rPr>
              <a:t> PROGRAMS</a:t>
            </a:r>
            <a:endParaRPr lang="en-US" sz="3600" u="sng" dirty="0">
              <a:solidFill>
                <a:schemeClr val="tx1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2497" y="969558"/>
            <a:ext cx="4138366" cy="405447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More engagement from Chicago high school teachers in the design of the curriculum</a:t>
            </a:r>
            <a:endParaRPr lang="en-US" sz="2800" b="1" dirty="0">
              <a:solidFill>
                <a:schemeClr val="tx1"/>
              </a:solidFill>
            </a:endParaRPr>
          </a:p>
          <a:p>
            <a:pPr algn="l"/>
            <a:endParaRPr lang="en-US" sz="9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Include other datasets </a:t>
            </a:r>
            <a:r>
              <a:rPr lang="en-US" sz="2800" b="1" dirty="0">
                <a:solidFill>
                  <a:schemeClr val="tx1"/>
                </a:solidFill>
              </a:rPr>
              <a:t>for social good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900" b="1" dirty="0">
              <a:solidFill>
                <a:schemeClr val="tx1"/>
              </a:solidFill>
            </a:endParaRPr>
          </a:p>
          <a:p>
            <a:pPr algn="l"/>
            <a:r>
              <a:rPr lang="en-US" sz="2800" b="1" dirty="0" smtClean="0">
                <a:solidFill>
                  <a:schemeClr val="tx1"/>
                </a:solidFill>
              </a:rPr>
              <a:t>Even more hands </a:t>
            </a:r>
            <a:r>
              <a:rPr lang="en-US" sz="2800" b="1" dirty="0">
                <a:solidFill>
                  <a:schemeClr val="tx1"/>
                </a:solidFill>
              </a:rPr>
              <a:t>on </a:t>
            </a:r>
            <a:r>
              <a:rPr lang="en-US" sz="2800" b="1" dirty="0" smtClean="0">
                <a:solidFill>
                  <a:schemeClr val="tx1"/>
                </a:solidFill>
              </a:rPr>
              <a:t>activities in a variety of settings</a:t>
            </a:r>
            <a:endParaRPr lang="en-US" sz="2800" b="1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465C77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19B51A1E-902D-48AF-9020-955120F399B6}" type="slidenum">
              <a:rPr lang="en-US" sz="15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22</a:t>
            </a:fld>
            <a:endParaRPr lang="en-US" sz="15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group of people standing in a room&#10;&#10;Description generated with very high confidence">
            <a:extLst>
              <a:ext uri="{FF2B5EF4-FFF2-40B4-BE49-F238E27FC236}">
                <a16:creationId xmlns="" xmlns:a16="http://schemas.microsoft.com/office/drawing/2014/main" id="{D52E8C42-91D6-48C9-B8AC-E446C305F2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0811" b="10811"/>
          <a:stretch>
            <a:fillRect/>
          </a:stretch>
        </p:blipFill>
        <p:spPr/>
      </p:pic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2873" y="123521"/>
            <a:ext cx="2163513" cy="565899"/>
          </a:xfrm>
        </p:spPr>
        <p:txBody>
          <a:bodyPr/>
          <a:lstStyle/>
          <a:p>
            <a:r>
              <a:rPr lang="en-ZA" sz="3200" dirty="0"/>
              <a:t>LAST DAY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23</a:t>
            </a:fld>
            <a:endParaRPr lang="en-ZA" dirty="0"/>
          </a:p>
        </p:txBody>
      </p:sp>
      <p:sp>
        <p:nvSpPr>
          <p:cNvPr id="11" name="Title 10" hidden="1">
            <a:extLst>
              <a:ext uri="{FF2B5EF4-FFF2-40B4-BE49-F238E27FC236}">
                <a16:creationId xmlns=""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45377" y="5750321"/>
            <a:ext cx="6763794" cy="565899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180000" rIns="180000" bIns="18000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hlinkClick r:id="rId3"/>
              </a:rPr>
              <a:t>https://ddssacademy.wordpress.com/</a:t>
            </a:r>
            <a:endParaRPr lang="en-US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people walking on a city street&#10;&#10;Description generated with very high confidence">
            <a:extLst>
              <a:ext uri="{FF2B5EF4-FFF2-40B4-BE49-F238E27FC236}">
                <a16:creationId xmlns="" xmlns:a16="http://schemas.microsoft.com/office/drawing/2014/main" id="{0EC8D57D-8ED7-4AFC-9E8B-78B47925029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104" r="1810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302D20-ABF6-48D4-ABF9-357C17624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8910F19-86A4-4EC8-8402-624F85D336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sz="2800" dirty="0" smtClean="0"/>
              <a:t>SIGKDD and DaMPA</a:t>
            </a:r>
            <a:endParaRPr lang="en-US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3B8EC5A6-4FA6-4D42-9807-3B12FF21D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522503"/>
            <a:ext cx="5472000" cy="5277587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sz="3200" dirty="0" smtClean="0"/>
              <a:t>Center for Data </a:t>
            </a:r>
            <a:r>
              <a:rPr lang="en-US" sz="3200" dirty="0"/>
              <a:t>Mining and Predictive Analytics (DaMPA) 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Advance research and practice in data science</a:t>
            </a:r>
            <a:endParaRPr lang="en-US" sz="2800" dirty="0"/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Nurture </a:t>
            </a:r>
            <a:r>
              <a:rPr lang="en-US" sz="2800" dirty="0"/>
              <a:t>the next generation of computer and data </a:t>
            </a:r>
            <a:r>
              <a:rPr lang="en-US" sz="2800" dirty="0" smtClean="0"/>
              <a:t>scientists through innovative programs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Build partnerships with industry and non-profit organizations</a:t>
            </a:r>
            <a:endParaRPr lang="en-US" sz="2800" dirty="0"/>
          </a:p>
          <a:p>
            <a:pPr>
              <a:spcBef>
                <a:spcPts val="1800"/>
              </a:spcBef>
            </a:pPr>
            <a:r>
              <a:rPr lang="en-US" sz="2600" dirty="0"/>
              <a:t> </a:t>
            </a:r>
            <a:r>
              <a:rPr lang="en-US" sz="3200" dirty="0"/>
              <a:t>DePaul</a:t>
            </a:r>
            <a:r>
              <a:rPr lang="en-US" sz="2600" dirty="0"/>
              <a:t> </a:t>
            </a:r>
            <a:r>
              <a:rPr lang="en-US" sz="3200" dirty="0"/>
              <a:t>College of Computing and Digital Media (CDM)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56BA8C3-65DA-4D71-8BD3-6AB4C3310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FA5D95A-2A76-4668-9B33-469CC1DE76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9055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Team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8200" y="3957704"/>
            <a:ext cx="3146196" cy="426741"/>
          </a:xfrm>
        </p:spPr>
        <p:txBody>
          <a:bodyPr/>
          <a:lstStyle/>
          <a:p>
            <a:r>
              <a:rPr lang="en-ZA" sz="2000" dirty="0" err="1"/>
              <a:t>Bamshad</a:t>
            </a:r>
            <a:r>
              <a:rPr lang="en-ZA" sz="2000" dirty="0"/>
              <a:t> </a:t>
            </a:r>
            <a:r>
              <a:rPr lang="en-ZA" sz="2000" dirty="0" err="1"/>
              <a:t>Mobasher</a:t>
            </a:r>
            <a:endParaRPr lang="en-ZA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8200" y="4306721"/>
            <a:ext cx="3146196" cy="426741"/>
          </a:xfrm>
        </p:spPr>
        <p:txBody>
          <a:bodyPr/>
          <a:lstStyle/>
          <a:p>
            <a:r>
              <a:rPr lang="en-ZA" sz="2000" dirty="0"/>
              <a:t>Daniela </a:t>
            </a:r>
            <a:r>
              <a:rPr lang="en-ZA" sz="2000" dirty="0" err="1"/>
              <a:t>Raicu</a:t>
            </a:r>
            <a:endParaRPr lang="en-ZA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58200" y="4655738"/>
            <a:ext cx="3146196" cy="426741"/>
          </a:xfrm>
        </p:spPr>
        <p:txBody>
          <a:bodyPr/>
          <a:lstStyle/>
          <a:p>
            <a:r>
              <a:rPr lang="en-ZA" sz="2000" dirty="0"/>
              <a:t>Raffaella </a:t>
            </a:r>
            <a:r>
              <a:rPr lang="en-ZA" sz="2000" dirty="0" err="1"/>
              <a:t>Settimi</a:t>
            </a:r>
            <a:endParaRPr lang="en-ZA" sz="20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458200" y="5004755"/>
            <a:ext cx="3146196" cy="426741"/>
          </a:xfrm>
        </p:spPr>
        <p:txBody>
          <a:bodyPr/>
          <a:lstStyle/>
          <a:p>
            <a:r>
              <a:rPr lang="en-ZA" sz="2000" dirty="0"/>
              <a:t>Lucia </a:t>
            </a:r>
            <a:r>
              <a:rPr lang="en-ZA" sz="2000" dirty="0" err="1"/>
              <a:t>Dettori</a:t>
            </a:r>
            <a:endParaRPr lang="en-ZA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AEAC85EC-15EE-4237-A5A4-554B9398D2E7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39077" y="57511"/>
            <a:ext cx="1861038" cy="1991097"/>
          </a:xfr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AD0BE3B-BCA4-4B69-89E0-8874A82B080A}"/>
              </a:ext>
            </a:extLst>
          </p:cNvPr>
          <p:cNvSpPr txBox="1"/>
          <p:nvPr/>
        </p:nvSpPr>
        <p:spPr>
          <a:xfrm>
            <a:off x="4410807" y="5108332"/>
            <a:ext cx="6691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Daniela </a:t>
            </a:r>
            <a:r>
              <a:rPr lang="en-US" b="1" u="sng" dirty="0" err="1"/>
              <a:t>Raicu</a:t>
            </a:r>
            <a:endParaRPr lang="en-US" b="1" u="sng" dirty="0"/>
          </a:p>
          <a:p>
            <a:r>
              <a:rPr lang="en-US" dirty="0"/>
              <a:t>Professor, School of Computing</a:t>
            </a:r>
          </a:p>
          <a:p>
            <a:r>
              <a:rPr lang="en-US" dirty="0"/>
              <a:t>Director, Center for Data Mining and Predictive Analytics </a:t>
            </a:r>
          </a:p>
          <a:p>
            <a:r>
              <a:rPr lang="en-US" dirty="0"/>
              <a:t>Co-Director, Medical Informatics (</a:t>
            </a:r>
            <a:r>
              <a:rPr lang="en-US" dirty="0" err="1"/>
              <a:t>MedIX</a:t>
            </a:r>
            <a:r>
              <a:rPr lang="en-US" dirty="0"/>
              <a:t>) Laboratory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C9F1E40-657F-42B7-B690-14E9BD331E87}"/>
              </a:ext>
            </a:extLst>
          </p:cNvPr>
          <p:cNvSpPr txBox="1"/>
          <p:nvPr/>
        </p:nvSpPr>
        <p:spPr>
          <a:xfrm>
            <a:off x="4410807" y="2048608"/>
            <a:ext cx="38803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u="sng" dirty="0"/>
              <a:t>Lucia </a:t>
            </a:r>
            <a:r>
              <a:rPr lang="en-US" b="1" u="sng" dirty="0" err="1"/>
              <a:t>Dettori</a:t>
            </a:r>
            <a:endParaRPr lang="en-US" b="1" u="sng" dirty="0"/>
          </a:p>
          <a:p>
            <a:r>
              <a:rPr lang="en-US" dirty="0"/>
              <a:t>Associate Dean, College of Computing</a:t>
            </a:r>
          </a:p>
          <a:p>
            <a:r>
              <a:rPr lang="en-US" dirty="0"/>
              <a:t>Liaison with CPS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31AF64-EDEF-411E-A56A-FF2061FDB38E}"/>
              </a:ext>
            </a:extLst>
          </p:cNvPr>
          <p:cNvSpPr txBox="1"/>
          <p:nvPr/>
        </p:nvSpPr>
        <p:spPr>
          <a:xfrm>
            <a:off x="59945" y="2048608"/>
            <a:ext cx="388033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u="sng" dirty="0" err="1"/>
              <a:t>Bamshad</a:t>
            </a:r>
            <a:r>
              <a:rPr lang="en-US" b="1" u="sng" dirty="0"/>
              <a:t> </a:t>
            </a:r>
            <a:r>
              <a:rPr lang="en-US" b="1" u="sng" dirty="0" err="1"/>
              <a:t>Mobasher</a:t>
            </a:r>
            <a:endParaRPr lang="en-US" b="1" u="sng" dirty="0"/>
          </a:p>
          <a:p>
            <a:r>
              <a:rPr lang="en-US" dirty="0"/>
              <a:t>Professor, School of Computing</a:t>
            </a:r>
          </a:p>
          <a:p>
            <a:r>
              <a:rPr lang="en-US" dirty="0"/>
              <a:t>Director, Center for Web Intelligence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E89DFFA-FDC2-48B4-9BB1-28D705B98590}"/>
              </a:ext>
            </a:extLst>
          </p:cNvPr>
          <p:cNvSpPr txBox="1"/>
          <p:nvPr/>
        </p:nvSpPr>
        <p:spPr>
          <a:xfrm>
            <a:off x="0" y="5108332"/>
            <a:ext cx="388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Raffaella </a:t>
            </a:r>
            <a:r>
              <a:rPr lang="en-US" b="1" u="sng" dirty="0" err="1"/>
              <a:t>Settimi</a:t>
            </a:r>
            <a:endParaRPr lang="en-US" b="1" u="sng" dirty="0"/>
          </a:p>
          <a:p>
            <a:r>
              <a:rPr lang="en-US" dirty="0"/>
              <a:t>Associate Dean, College of Computing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518BCCB5-CDE5-46A2-9774-F7A6019134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737" y="239040"/>
            <a:ext cx="2064629" cy="20646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F2C21414-E7D8-4D29-83BF-E3CDF203D0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7" y="3043699"/>
            <a:ext cx="1861038" cy="1861038"/>
          </a:xfrm>
          <a:prstGeom prst="rect">
            <a:avLst/>
          </a:prstGeom>
        </p:spPr>
      </p:pic>
      <p:pic>
        <p:nvPicPr>
          <p:cNvPr id="37" name="Picture 36" descr="A person smiling for the camera&#10;&#10;Description generated with very high confidence">
            <a:extLst>
              <a:ext uri="{FF2B5EF4-FFF2-40B4-BE49-F238E27FC236}">
                <a16:creationId xmlns="" xmlns:a16="http://schemas.microsoft.com/office/drawing/2014/main" id="{32765793-CCAF-4F4F-9173-041F231F5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9815" y="27911"/>
            <a:ext cx="1905000" cy="1905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02D8283F-5845-46F1-8A73-EC94315742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40" y="3043699"/>
            <a:ext cx="2021010" cy="19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erson standing in front of a building&#10;&#10;Description generated with high confidence">
            <a:extLst>
              <a:ext uri="{FF2B5EF4-FFF2-40B4-BE49-F238E27FC236}">
                <a16:creationId xmlns="" xmlns:a16="http://schemas.microsoft.com/office/drawing/2014/main" id="{8D8FC187-55DB-4600-8ED5-3068860988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rcRect l="18104" r="18104"/>
          <a:stretch>
            <a:fillRect/>
          </a:stretch>
        </p:blipFill>
        <p:spPr>
          <a:solidFill>
            <a:schemeClr val="bg1">
              <a:lumMod val="95000"/>
              <a:alpha val="42000"/>
            </a:schemeClr>
          </a:solidFill>
          <a:effectLst>
            <a:outerShdw blurRad="50800" dist="50800" dir="5400000" algn="ctr" rotWithShape="0">
              <a:schemeClr val="bg1">
                <a:alpha val="26000"/>
              </a:schemeClr>
            </a:outerShdw>
          </a:effectLst>
        </p:spPr>
      </p:pic>
      <p:sp>
        <p:nvSpPr>
          <p:cNvPr id="20" name="Rectangle 19" descr="Accent block">
            <a:extLst>
              <a:ext uri="{FF2B5EF4-FFF2-40B4-BE49-F238E27FC236}">
                <a16:creationId xmlns="" xmlns:a16="http://schemas.microsoft.com/office/drawing/2014/main" id="{EFA08948-2B6F-46B1-9D2D-8D7B2B3FBD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ZA" dirty="0"/>
              <a:t>Recruitment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ZA" sz="2000" b="1" dirty="0" smtClean="0"/>
              <a:t>Specifically Targeted Chicago </a:t>
            </a:r>
            <a:r>
              <a:rPr lang="en-ZA" sz="2000" b="1" dirty="0"/>
              <a:t>Public Schools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99" y="3774970"/>
            <a:ext cx="5472000" cy="2428351"/>
          </a:xfrm>
        </p:spPr>
        <p:txBody>
          <a:bodyPr/>
          <a:lstStyle/>
          <a:p>
            <a:r>
              <a:rPr lang="en-ZA" sz="2000" b="1" dirty="0"/>
              <a:t>R</a:t>
            </a:r>
            <a:r>
              <a:rPr lang="en-ZA" sz="2000" b="1" dirty="0" smtClean="0"/>
              <a:t>eached </a:t>
            </a:r>
            <a:r>
              <a:rPr lang="en-ZA" sz="2000" b="1" dirty="0"/>
              <a:t>out to CPS high school computer science teachers to share information about our </a:t>
            </a:r>
            <a:r>
              <a:rPr lang="en-ZA" sz="2000" b="1" dirty="0" smtClean="0"/>
              <a:t>program</a:t>
            </a:r>
          </a:p>
          <a:p>
            <a:r>
              <a:rPr lang="en-ZA" sz="2000" b="1" dirty="0" smtClean="0"/>
              <a:t>Posted information on CPS online bulletin boards</a:t>
            </a:r>
            <a:endParaRPr lang="en-ZA" sz="2000" b="1" dirty="0"/>
          </a:p>
          <a:p>
            <a:r>
              <a:rPr lang="en-ZA" sz="2000" b="1" dirty="0"/>
              <a:t>173 applications for 15 spots were received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group of people sitting in front of a computer&#10;&#10;Description generated with very high confidence">
            <a:extLst>
              <a:ext uri="{FF2B5EF4-FFF2-40B4-BE49-F238E27FC236}">
                <a16:creationId xmlns="" xmlns:a16="http://schemas.microsoft.com/office/drawing/2014/main" id="{BBB69AE7-894A-4DEA-9EB3-F86DBB9CC3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115" r="18115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1A899C-2025-4D3F-A3A6-846E7D00B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800" y="4117224"/>
            <a:ext cx="4648200" cy="985000"/>
          </a:xfrm>
        </p:spPr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41AF5ED-EA0A-4281-81AF-5B48131C360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5102224"/>
            <a:ext cx="4648200" cy="1162800"/>
          </a:xfrm>
        </p:spPr>
        <p:txBody>
          <a:bodyPr/>
          <a:lstStyle/>
          <a:p>
            <a:r>
              <a:rPr lang="en-US" sz="2000" b="1" dirty="0"/>
              <a:t>Ethnic, gender, school quality, desire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9ECEFD3-8B78-4634-9CFA-8ECB19641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866" y="992695"/>
            <a:ext cx="5622829" cy="5332693"/>
          </a:xfrm>
        </p:spPr>
        <p:txBody>
          <a:bodyPr/>
          <a:lstStyle/>
          <a:p>
            <a:r>
              <a:rPr lang="en-US" sz="2000" b="1" dirty="0"/>
              <a:t>SCHOOL </a:t>
            </a:r>
            <a:r>
              <a:rPr lang="en-US" sz="2000" b="1" dirty="0" smtClean="0"/>
              <a:t>District Diversity</a:t>
            </a:r>
            <a:endParaRPr lang="en-US" sz="2000" b="1" dirty="0"/>
          </a:p>
          <a:p>
            <a:pPr lvl="1"/>
            <a:r>
              <a:rPr lang="en-US" sz="2000" dirty="0" smtClean="0"/>
              <a:t>167 </a:t>
            </a:r>
            <a:r>
              <a:rPr lang="en-US" sz="2000" dirty="0"/>
              <a:t>high schools in Chicago. Some </a:t>
            </a:r>
            <a:r>
              <a:rPr lang="en-US" sz="2000" dirty="0" smtClean="0"/>
              <a:t>among </a:t>
            </a:r>
            <a:r>
              <a:rPr lang="en-US" sz="2000" dirty="0"/>
              <a:t>the best in the </a:t>
            </a:r>
            <a:r>
              <a:rPr lang="en-US" sz="2000" dirty="0" smtClean="0"/>
              <a:t>US and </a:t>
            </a:r>
            <a:r>
              <a:rPr lang="en-US" sz="2000" dirty="0"/>
              <a:t>some are among the worst. </a:t>
            </a:r>
            <a:endParaRPr lang="en-US" sz="2000" dirty="0" smtClean="0"/>
          </a:p>
          <a:p>
            <a:pPr lvl="1"/>
            <a:r>
              <a:rPr lang="en-US" sz="2000" dirty="0" smtClean="0"/>
              <a:t>We selected candidates from a wide spectrum of school districts.</a:t>
            </a:r>
          </a:p>
          <a:p>
            <a:pPr lvl="1"/>
            <a:r>
              <a:rPr lang="en-US" sz="2000" dirty="0" smtClean="0"/>
              <a:t>This ensured broad ethnic diversity as well as a wide range of economic backgrounds among students.</a:t>
            </a:r>
            <a:endParaRPr lang="en-US" sz="2000" dirty="0"/>
          </a:p>
          <a:p>
            <a:r>
              <a:rPr lang="en-US" sz="2000" b="1" dirty="0" smtClean="0"/>
              <a:t>GENDER Diversity</a:t>
            </a:r>
            <a:endParaRPr lang="en-US" sz="2000" b="1" dirty="0"/>
          </a:p>
          <a:p>
            <a:r>
              <a:rPr lang="en-US" sz="2000" b="1" dirty="0"/>
              <a:t>DESIRE</a:t>
            </a:r>
          </a:p>
          <a:p>
            <a:pPr lvl="1"/>
            <a:r>
              <a:rPr lang="en-US" sz="2000" dirty="0"/>
              <a:t>Students were required to write a brief essay as to WHY they wanted to </a:t>
            </a:r>
            <a:r>
              <a:rPr lang="en-US" sz="2000" dirty="0" smtClean="0"/>
              <a:t>attend.</a:t>
            </a:r>
          </a:p>
          <a:p>
            <a:r>
              <a:rPr lang="en-US" sz="2000" b="1" dirty="0" smtClean="0"/>
              <a:t>GPA</a:t>
            </a:r>
            <a:endParaRPr lang="en-US" sz="2000" b="1" dirty="0"/>
          </a:p>
          <a:p>
            <a:pPr lvl="1"/>
            <a:r>
              <a:rPr lang="en-US" sz="2000" dirty="0"/>
              <a:t>Majority of participants had a GPA over 3.5 (on 4.0 scale). A few </a:t>
            </a:r>
            <a:r>
              <a:rPr lang="en-US" sz="2000" dirty="0" smtClean="0"/>
              <a:t>with </a:t>
            </a:r>
            <a:r>
              <a:rPr lang="en-US" sz="2000" dirty="0"/>
              <a:t>3.0 GPAs were accepted based on their </a:t>
            </a:r>
            <a:r>
              <a:rPr lang="en-US" sz="2000" dirty="0" smtClean="0"/>
              <a:t>essays </a:t>
            </a:r>
            <a:r>
              <a:rPr lang="en-US" sz="2000" dirty="0"/>
              <a:t>and to increase diversity of schools.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03BC3C5-65DD-4359-B4B5-887B699315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787981F-8E3B-4282-91F5-F927D2A5D681}"/>
              </a:ext>
            </a:extLst>
          </p:cNvPr>
          <p:cNvSpPr txBox="1"/>
          <p:nvPr/>
        </p:nvSpPr>
        <p:spPr>
          <a:xfrm>
            <a:off x="165371" y="48574"/>
            <a:ext cx="5669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SELECTION PROCESS</a:t>
            </a:r>
          </a:p>
        </p:txBody>
      </p:sp>
    </p:spTree>
    <p:extLst>
      <p:ext uri="{BB962C8B-B14F-4D97-AF65-F5344CB8AC3E}">
        <p14:creationId xmlns:p14="http://schemas.microsoft.com/office/powerpoint/2010/main" val="197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31A1C5F-C71D-427E-AE46-ADEC2C5328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7533" y="951440"/>
            <a:ext cx="11464925" cy="360000"/>
          </a:xfrm>
        </p:spPr>
        <p:txBody>
          <a:bodyPr/>
          <a:lstStyle/>
          <a:p>
            <a:pPr algn="ctr"/>
            <a:r>
              <a:rPr lang="en-ZA" sz="2000" b="1" dirty="0"/>
              <a:t>Economic data was not </a:t>
            </a:r>
            <a:r>
              <a:rPr lang="en-ZA" sz="2000" b="1" dirty="0" smtClean="0"/>
              <a:t>gathered, </a:t>
            </a:r>
            <a:r>
              <a:rPr lang="en-ZA" sz="2000" b="1" dirty="0"/>
              <a:t>however 78% of the CPS population are economically disadvantaged</a:t>
            </a:r>
            <a:endParaRPr lang="en-US" sz="20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691089-071E-4069-9C58-F0878EA1B7B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  <a:endParaRPr lang="en-Z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839D418-7FFE-4FE3-B397-89911F2A1BD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FEB3EA96-C289-433E-82F5-87B089EB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9251"/>
            <a:ext cx="11328400" cy="431800"/>
          </a:xfrm>
          <a:solidFill>
            <a:srgbClr val="E70B69"/>
          </a:solidFill>
        </p:spPr>
        <p:txBody>
          <a:bodyPr/>
          <a:lstStyle/>
          <a:p>
            <a:r>
              <a:rPr lang="en-ZA" dirty="0">
                <a:solidFill>
                  <a:schemeClr val="bg1"/>
                </a:solidFill>
              </a:rPr>
              <a:t>  STUDENT DEMOGRAPHICS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xmlns="" id="{D5997D66-1B5A-4135-B70F-2BBC1EF860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632277"/>
              </p:ext>
            </p:extLst>
          </p:nvPr>
        </p:nvGraphicFramePr>
        <p:xfrm>
          <a:off x="311084" y="1423445"/>
          <a:ext cx="4147794" cy="47134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ontent Placeholder 7">
            <a:extLst>
              <a:ext uri="{FF2B5EF4-FFF2-40B4-BE49-F238E27FC236}">
                <a16:creationId xmlns:a16="http://schemas.microsoft.com/office/drawing/2014/main" xmlns="" id="{1B59C592-41BC-42F4-B10F-17C0357B10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418603"/>
              </p:ext>
            </p:extLst>
          </p:nvPr>
        </p:nvGraphicFramePr>
        <p:xfrm>
          <a:off x="8286160" y="1687398"/>
          <a:ext cx="3679187" cy="4095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xmlns="" id="{EEEB90FC-A29C-438C-B9AE-D767F12BF1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9496730"/>
              </p:ext>
            </p:extLst>
          </p:nvPr>
        </p:nvGraphicFramePr>
        <p:xfrm>
          <a:off x="4270343" y="1301319"/>
          <a:ext cx="4110086" cy="4477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744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045B59B-615E-4718-A150-42DE5D03E1C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D6CF29CD-38B8-4924-BA11-6D60517487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CURRICULUM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204AFD2-303D-4B48-AA3E-C96B74D8127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algn="ctr"/>
            <a:r>
              <a:rPr lang="en-US" sz="24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June 25-29, 2018</a:t>
            </a:r>
          </a:p>
          <a:p>
            <a:pPr algn="ctr"/>
            <a:r>
              <a:rPr lang="en-US" sz="2400" dirty="0">
                <a:solidFill>
                  <a:srgbClr val="E7E6E6"/>
                </a:solidFill>
              </a:rPr>
              <a:t>9.30am to 3.30pm</a:t>
            </a:r>
            <a:endParaRPr lang="en-US" sz="2400" kern="1200" dirty="0">
              <a:solidFill>
                <a:srgbClr val="E7E6E6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>
                <a:solidFill>
                  <a:srgbClr val="FFFFFF">
                    <a:alpha val="60000"/>
                  </a:srgbClr>
                </a:solidFill>
                <a:latin typeface="+mn-lt"/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rgbClr val="FFFFFF">
                  <a:alpha val="60000"/>
                </a:srgbClr>
              </a:solidFill>
              <a:latin typeface="+mn-lt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BEE0921D-4C1D-4106-9AC0-F73F30E8D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5140"/>
              </p:ext>
            </p:extLst>
          </p:nvPr>
        </p:nvGraphicFramePr>
        <p:xfrm>
          <a:off x="184638" y="222044"/>
          <a:ext cx="11684977" cy="400573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70801">
                  <a:extLst>
                    <a:ext uri="{9D8B030D-6E8A-4147-A177-3AD203B41FA5}">
                      <a16:colId xmlns="" xmlns:a16="http://schemas.microsoft.com/office/drawing/2014/main" val="1010693434"/>
                    </a:ext>
                  </a:extLst>
                </a:gridCol>
                <a:gridCol w="1903061">
                  <a:extLst>
                    <a:ext uri="{9D8B030D-6E8A-4147-A177-3AD203B41FA5}">
                      <a16:colId xmlns="" xmlns:a16="http://schemas.microsoft.com/office/drawing/2014/main" val="608292439"/>
                    </a:ext>
                  </a:extLst>
                </a:gridCol>
                <a:gridCol w="2555801">
                  <a:extLst>
                    <a:ext uri="{9D8B030D-6E8A-4147-A177-3AD203B41FA5}">
                      <a16:colId xmlns="" xmlns:a16="http://schemas.microsoft.com/office/drawing/2014/main" val="1007882540"/>
                    </a:ext>
                  </a:extLst>
                </a:gridCol>
                <a:gridCol w="2823588">
                  <a:extLst>
                    <a:ext uri="{9D8B030D-6E8A-4147-A177-3AD203B41FA5}">
                      <a16:colId xmlns="" xmlns:a16="http://schemas.microsoft.com/office/drawing/2014/main" val="3778082769"/>
                    </a:ext>
                  </a:extLst>
                </a:gridCol>
                <a:gridCol w="2131726">
                  <a:extLst>
                    <a:ext uri="{9D8B030D-6E8A-4147-A177-3AD203B41FA5}">
                      <a16:colId xmlns="" xmlns:a16="http://schemas.microsoft.com/office/drawing/2014/main" val="1136644251"/>
                    </a:ext>
                  </a:extLst>
                </a:gridCol>
              </a:tblGrid>
              <a:tr h="688899">
                <a:tc>
                  <a:txBody>
                    <a:bodyPr/>
                    <a:lstStyle/>
                    <a:p>
                      <a:pPr algn="ctr"/>
                      <a:r>
                        <a:rPr lang="en-ZA" sz="3200" b="0" dirty="0">
                          <a:solidFill>
                            <a:schemeClr val="bg1"/>
                          </a:solidFill>
                          <a:latin typeface="+mj-lt"/>
                        </a:rPr>
                        <a:t>Monday</a:t>
                      </a:r>
                    </a:p>
                  </a:txBody>
                  <a:tcPr marL="121034" marR="121034" marT="60517" marB="605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200" b="0" dirty="0">
                          <a:solidFill>
                            <a:schemeClr val="bg1"/>
                          </a:solidFill>
                          <a:latin typeface="+mj-lt"/>
                        </a:rPr>
                        <a:t>Tuesday</a:t>
                      </a:r>
                    </a:p>
                  </a:txBody>
                  <a:tcPr marL="121034" marR="121034" marT="60517" marB="605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200" b="0" dirty="0">
                          <a:solidFill>
                            <a:schemeClr val="bg1"/>
                          </a:solidFill>
                          <a:latin typeface="+mj-lt"/>
                        </a:rPr>
                        <a:t>Wednesday</a:t>
                      </a:r>
                    </a:p>
                  </a:txBody>
                  <a:tcPr marL="121034" marR="121034" marT="60517" marB="605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200" b="0" dirty="0">
                          <a:solidFill>
                            <a:schemeClr val="bg1"/>
                          </a:solidFill>
                          <a:latin typeface="+mj-lt"/>
                        </a:rPr>
                        <a:t>Thursday</a:t>
                      </a:r>
                    </a:p>
                  </a:txBody>
                  <a:tcPr marL="121034" marR="121034" marT="60517" marB="605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3200" b="0" dirty="0">
                          <a:solidFill>
                            <a:schemeClr val="bg1"/>
                          </a:solidFill>
                          <a:latin typeface="+mj-lt"/>
                        </a:rPr>
                        <a:t>Friday</a:t>
                      </a:r>
                    </a:p>
                  </a:txBody>
                  <a:tcPr marL="121034" marR="121034" marT="60517" marB="605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7223600"/>
                  </a:ext>
                </a:extLst>
              </a:tr>
              <a:tr h="1519398">
                <a:tc>
                  <a:txBody>
                    <a:bodyPr/>
                    <a:lstStyle/>
                    <a:p>
                      <a:pPr algn="r"/>
                      <a:r>
                        <a:rPr lang="en-ZA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Intros &amp;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ZA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ABCs of Data Science</a:t>
                      </a:r>
                    </a:p>
                    <a:p>
                      <a:pPr algn="r"/>
                      <a:endParaRPr lang="en-ZA" sz="2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034" marR="121034" marT="60517" marB="6051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Data Exploration &amp; </a:t>
                      </a:r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Visualization</a:t>
                      </a: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Classification Models </a:t>
                      </a:r>
                    </a:p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(decision </a:t>
                      </a:r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trees,</a:t>
                      </a:r>
                      <a:r>
                        <a:rPr lang="en-ZA" sz="2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KNN) &amp;</a:t>
                      </a:r>
                      <a:br>
                        <a:rPr lang="en-ZA" sz="2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</a:br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</a:t>
                      </a:r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mage recognition</a:t>
                      </a:r>
                      <a:endParaRPr lang="en-ZA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Cluster analysis &amp; Segmentation;</a:t>
                      </a:r>
                    </a:p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Recommender</a:t>
                      </a:r>
                      <a:r>
                        <a:rPr lang="en-ZA" sz="2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Systems</a:t>
                      </a:r>
                      <a:endParaRPr lang="en-ZA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Student Group Presentations</a:t>
                      </a:r>
                    </a:p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(5</a:t>
                      </a:r>
                      <a:r>
                        <a:rPr lang="en-ZA" sz="2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groups)</a:t>
                      </a:r>
                      <a:endParaRPr lang="en-ZA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83495943"/>
                  </a:ext>
                </a:extLst>
              </a:tr>
              <a:tr h="1519398">
                <a:tc>
                  <a:txBody>
                    <a:bodyPr/>
                    <a:lstStyle/>
                    <a:p>
                      <a:pPr algn="r"/>
                      <a:r>
                        <a:rPr lang="en-ZA" sz="2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Research project presentations by DePaul students</a:t>
                      </a:r>
                    </a:p>
                  </a:txBody>
                  <a:tcPr marL="121034" marR="121034" marT="60517" marB="60517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Tableau</a:t>
                      </a:r>
                    </a:p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SPSS</a:t>
                      </a: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Matlab</a:t>
                      </a:r>
                      <a:endParaRPr lang="en-ZA" sz="2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SPSS</a:t>
                      </a: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Python; </a:t>
                      </a:r>
                      <a:r>
                        <a:rPr lang="en-ZA" sz="2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Jupyter</a:t>
                      </a:r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Notebook</a:t>
                      </a: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2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Reception</a:t>
                      </a:r>
                    </a:p>
                  </a:txBody>
                  <a:tcPr marL="121034" marR="121034" marT="60517" marB="60517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12132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2FB28D8-C787-4516-9CD7-E5C1AB7B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INDUSTRY SPEAKERS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6A7D043-5F92-4F2C-84A1-321D2F9015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66671" y="392350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sz="15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2E2D6188-24E5-426A-BB2A-3FA2D6B9C3E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="" xmlns:a16="http://schemas.microsoft.com/office/drawing/2014/main" id="{F6E384F5-137A-40B1-97F0-694CC6ECD5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9DBC4630-03DA-474F-BBCB-BA3AE6B317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4">
            <a:extLst>
              <a:ext uri="{FF2B5EF4-FFF2-40B4-BE49-F238E27FC236}">
                <a16:creationId xmlns="" xmlns:a16="http://schemas.microsoft.com/office/drawing/2014/main" id="{1208BC59-C84F-483F-80CD-FAEC74229B9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picture containing clipart&#10;&#10;Description generated with high confidence">
            <a:extLst>
              <a:ext uri="{FF2B5EF4-FFF2-40B4-BE49-F238E27FC236}">
                <a16:creationId xmlns="" xmlns:a16="http://schemas.microsoft.com/office/drawing/2014/main" id="{CC0DF2E5-E71B-40F7-9F3E-B8A075EA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617670"/>
            <a:ext cx="2410097" cy="691893"/>
          </a:xfrm>
          <a:prstGeom prst="rect">
            <a:avLst/>
          </a:prstGeom>
        </p:spPr>
      </p:pic>
      <p:sp>
        <p:nvSpPr>
          <p:cNvPr id="42" name="Freeform: Shape 36">
            <a:extLst>
              <a:ext uri="{FF2B5EF4-FFF2-40B4-BE49-F238E27FC236}">
                <a16:creationId xmlns="" xmlns:a16="http://schemas.microsoft.com/office/drawing/2014/main" id="{A1DABD52-05DF-4F31-AFB9-B330D8BE46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78418A25-6EAC-4140-BFE6-284E1925B5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BCDB5A0-F061-4BCF-AB82-D8E6E672C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789" y="1513348"/>
            <a:ext cx="1939835" cy="1348509"/>
          </a:xfrm>
          <a:prstGeom prst="rect">
            <a:avLst/>
          </a:prstGeom>
        </p:spPr>
      </p:pic>
      <p:pic>
        <p:nvPicPr>
          <p:cNvPr id="22" name="Picture 21" descr="A screenshot of a cell phone&#10;&#10;Description generated with high confidence">
            <a:extLst>
              <a:ext uri="{FF2B5EF4-FFF2-40B4-BE49-F238E27FC236}">
                <a16:creationId xmlns="" xmlns:a16="http://schemas.microsoft.com/office/drawing/2014/main" id="{3B10057B-3120-495A-9C5D-8A05D75B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43" y="3726460"/>
            <a:ext cx="2329136" cy="2329136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6B9D64DB-4D5C-4A91-B45F-F301E3174F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8E4F04B5-4D4A-4F70-8549-384AF5351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picture containing clipart&#10;&#10;Description generated with very high confidence">
            <a:extLst>
              <a:ext uri="{FF2B5EF4-FFF2-40B4-BE49-F238E27FC236}">
                <a16:creationId xmlns="" xmlns:a16="http://schemas.microsoft.com/office/drawing/2014/main" id="{87BBDA51-A2EE-4DE5-A7F9-026B1D7FD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9800" y="368428"/>
            <a:ext cx="1952160" cy="195216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0D14DB62-3EB3-452E-89EE-30B0CDB0C8F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CB14CE1B-4BC5-4EF2-BE3D-05E4F580B3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Picture 23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40FF9DD4-CD74-49B9-ACA9-EF395AC68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582" y="5184975"/>
            <a:ext cx="2135777" cy="10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Technical Presentation Layout_SB - v3" id="{ECEABEBF-5D77-477B-BEA0-DA742D2B1736}" vid="{7E70A968-1FD2-44B9-994F-E640CA02D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6dc4bcd6-49db-4c07-9060-8acfc67cef9f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fb0879af-3eba-417a-a55a-ffe6dcd6ca7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EA13E14-93A6-4341-AB87-A59B2D9E00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1007</Words>
  <Application>Microsoft Office PowerPoint</Application>
  <PresentationFormat>Custom</PresentationFormat>
  <Paragraphs>193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DePaul Data Science Summer Academy</vt:lpstr>
      <vt:lpstr>About Us </vt:lpstr>
      <vt:lpstr>SPONSORS</vt:lpstr>
      <vt:lpstr>Team</vt:lpstr>
      <vt:lpstr>Recruitment</vt:lpstr>
      <vt:lpstr>Diversity</vt:lpstr>
      <vt:lpstr>  STUDENT DEMOGRAPHICS</vt:lpstr>
      <vt:lpstr>CURRICULUM</vt:lpstr>
      <vt:lpstr> INDUSTRY SPEAKERS</vt:lpstr>
      <vt:lpstr>  TOOLS &amp; DATASETS</vt:lpstr>
      <vt:lpstr>Tuesday: Data Exploration and Visualization</vt:lpstr>
      <vt:lpstr>Wednesday: Classification and Image Recognition</vt:lpstr>
      <vt:lpstr>Thursday: Distance-based Methods and Clustering</vt:lpstr>
      <vt:lpstr>   STUDENT SURVEY RESULTS</vt:lpstr>
      <vt:lpstr> STUDENT SURVEY RESULTS</vt:lpstr>
      <vt:lpstr>  POST-PROGRAM SURVEY RESULTS</vt:lpstr>
      <vt:lpstr>  POST-PROGRAM  SURVEY RESULTS</vt:lpstr>
      <vt:lpstr>  POST-PROGRAM  SURVEY RESULTS</vt:lpstr>
      <vt:lpstr>SURVEY RESULTS – “I liked this camp” and “I learned a lot at this camp”</vt:lpstr>
      <vt:lpstr>   STUDENT COMMENTS</vt:lpstr>
      <vt:lpstr>PLANS FOR FUTURE</vt:lpstr>
      <vt:lpstr>FUTURE  PROGRAMS</vt:lpstr>
      <vt:lpstr>Large image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2018-08-01T17:57:15Z</dcterms:created>
  <dcterms:modified xsi:type="dcterms:W3CDTF">2018-08-16T21:38:42Z</dcterms:modified>
</cp:coreProperties>
</file>